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7" r:id="rId3"/>
    <p:sldId id="288" r:id="rId4"/>
    <p:sldId id="310" r:id="rId5"/>
    <p:sldId id="289" r:id="rId6"/>
    <p:sldId id="311" r:id="rId7"/>
    <p:sldId id="302" r:id="rId8"/>
    <p:sldId id="312" r:id="rId9"/>
    <p:sldId id="313" r:id="rId10"/>
    <p:sldId id="314" r:id="rId11"/>
    <p:sldId id="315" r:id="rId12"/>
    <p:sldId id="297" r:id="rId13"/>
    <p:sldId id="260" r:id="rId14"/>
    <p:sldId id="299" r:id="rId15"/>
    <p:sldId id="316" r:id="rId16"/>
    <p:sldId id="298" r:id="rId17"/>
    <p:sldId id="300" r:id="rId18"/>
    <p:sldId id="285" r:id="rId19"/>
  </p:sldIdLst>
  <p:sldSz cx="9144000" cy="6858000" type="screen4x3"/>
  <p:notesSz cx="6858000" cy="9144000"/>
  <p:photoAlbum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2019-10-08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2019-10-08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2019-10-08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2019-10-08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2019-10-08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2019-10-08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2019-10-08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2019-10-08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2019-10-08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2019-10-08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2019-10-08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2348880"/>
            <a:ext cx="8229600" cy="3777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048E1-CEB0-4DF2-848C-32CA2AD654A6}" type="datetimeFigureOut">
              <a:rPr lang="zh-CN" altLang="en-US" smtClean="0"/>
              <a:pPr/>
              <a:t>2019-10-08</a:t>
            </a:fld>
            <a:endParaRPr lang="zh-CN" altLang="en-US"/>
          </a:p>
        </p:txBody>
      </p:sp>
      <p:pic>
        <p:nvPicPr>
          <p:cNvPr id="8" name="图片 7" descr="logo透明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6444208" y="0"/>
            <a:ext cx="2496393" cy="676234"/>
          </a:xfrm>
          <a:prstGeom prst="rect">
            <a:avLst/>
          </a:prstGeom>
        </p:spPr>
      </p:pic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e.com.cn/dalianshangpin/fg/fz/6142914/6142926/6187856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smtClean="0">
                <a:latin typeface="黑体" pitchFamily="49" charset="-122"/>
                <a:ea typeface="黑体" pitchFamily="49" charset="-122"/>
                <a:cs typeface="阿里巴巴普惠体 L" pitchFamily="18" charset="-122"/>
              </a:rPr>
              <a:t>苯乙烯期货</a:t>
            </a:r>
            <a:r>
              <a:rPr lang="zh-CN" altLang="en-US" sz="7200" smtClean="0">
                <a:latin typeface="黑体" pitchFamily="49" charset="-122"/>
                <a:ea typeface="黑体" pitchFamily="49" charset="-122"/>
                <a:cs typeface="阿里巴巴普惠体 L" pitchFamily="18" charset="-122"/>
              </a:rPr>
              <a:t>简介</a:t>
            </a:r>
            <a:endParaRPr lang="zh-CN" altLang="en-US" sz="7200" dirty="0">
              <a:latin typeface="黑体" pitchFamily="49" charset="-122"/>
              <a:ea typeface="黑体" pitchFamily="49" charset="-122"/>
              <a:cs typeface="阿里巴巴普惠体 L" pitchFamily="18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altLang="zh-CN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                                       </a:t>
            </a:r>
          </a:p>
          <a:p>
            <a:pPr algn="r"/>
            <a:r>
              <a:rPr lang="en-US" altLang="zh-CN" sz="2800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                                            </a:t>
            </a:r>
            <a:r>
              <a:rPr lang="zh-CN" altLang="en-US" sz="280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阿里巴巴普惠体 L" pitchFamily="18" charset="-122"/>
              </a:rPr>
              <a:t>交易风控部编制</a:t>
            </a:r>
            <a:r>
              <a:rPr lang="en-US" altLang="zh-CN" sz="280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阿里巴巴普惠体 L" pitchFamily="18" charset="-122"/>
              </a:rPr>
              <a:t>       2019</a:t>
            </a:r>
            <a:r>
              <a:rPr lang="zh-CN" altLang="en-US" sz="280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阿里巴巴普惠体 L" pitchFamily="18" charset="-122"/>
              </a:rPr>
              <a:t>年</a:t>
            </a:r>
            <a:r>
              <a:rPr lang="en-US" altLang="zh-CN" sz="280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阿里巴巴普惠体 L" pitchFamily="18" charset="-122"/>
              </a:rPr>
              <a:t>9</a:t>
            </a:r>
            <a:r>
              <a:rPr lang="zh-CN" altLang="en-US" sz="280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阿里巴巴普惠体 L" pitchFamily="18" charset="-122"/>
              </a:rPr>
              <a:t>月</a:t>
            </a:r>
            <a:endParaRPr lang="zh-CN" altLang="en-US" sz="28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smtClean="0"/>
              <a:t>国内苯乙烯贸易流向情况</a:t>
            </a:r>
            <a:endParaRPr lang="zh-CN" altLang="en-US" sz="32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zh-CN" altLang="en-US" sz="2800" smtClean="0"/>
              <a:t>我国苯乙烯产销及进出口均主要集中在华东、华南地区，其中华东是最大的产销地，同时也是最大的进口及贸易集散地，华南是第二大产销地，华东、华南之间有少量货物流动。东北地区货源除供应本地外，部分流向京津及山东地区，但具有一定季节性。西北地区主要以当地销售为主，少量销售至华东地区。华南地区主要以供应周边为主。</a:t>
            </a:r>
            <a:endParaRPr lang="zh-CN" altLang="en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smtClean="0"/>
              <a:t>苯乙烯现货价格影响因素分析</a:t>
            </a:r>
            <a:endParaRPr lang="zh-CN" altLang="en-US" sz="32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zh-CN" altLang="en-US" sz="2400" smtClean="0">
                <a:latin typeface="+mn-ea"/>
              </a:rPr>
              <a:t>从上游原材料</a:t>
            </a:r>
            <a:r>
              <a:rPr lang="zh-CN" altLang="en-US" sz="2400" smtClean="0">
                <a:latin typeface="+mn-ea"/>
              </a:rPr>
              <a:t>来看</a:t>
            </a:r>
            <a:r>
              <a:rPr lang="zh-CN" altLang="en-US" sz="2400" smtClean="0">
                <a:latin typeface="+mn-ea"/>
              </a:rPr>
              <a:t>，苯乙烯</a:t>
            </a:r>
            <a:r>
              <a:rPr lang="zh-CN" altLang="en-US" sz="2400" smtClean="0">
                <a:latin typeface="+mn-ea"/>
              </a:rPr>
              <a:t>价格与原油价格相关性</a:t>
            </a:r>
            <a:r>
              <a:rPr lang="zh-CN" altLang="en-US" sz="2400" smtClean="0">
                <a:latin typeface="+mn-ea"/>
              </a:rPr>
              <a:t>在</a:t>
            </a:r>
            <a:r>
              <a:rPr lang="en-US" altLang="zh-CN" sz="2400" smtClean="0">
                <a:latin typeface="+mn-ea"/>
              </a:rPr>
              <a:t>0.73</a:t>
            </a:r>
            <a:r>
              <a:rPr lang="zh-CN" altLang="en-US" sz="2400" smtClean="0">
                <a:latin typeface="+mn-ea"/>
              </a:rPr>
              <a:t>。纯苯及乙烯单体</a:t>
            </a:r>
            <a:r>
              <a:rPr lang="zh-CN" altLang="en-US" sz="2400" smtClean="0">
                <a:latin typeface="+mn-ea"/>
              </a:rPr>
              <a:t>作为 </a:t>
            </a:r>
            <a:r>
              <a:rPr lang="zh-CN" altLang="en-US" sz="2400" smtClean="0">
                <a:latin typeface="+mn-ea"/>
              </a:rPr>
              <a:t>苯乙烯</a:t>
            </a:r>
            <a:r>
              <a:rPr lang="zh-CN" altLang="en-US" sz="2400" smtClean="0">
                <a:latin typeface="+mn-ea"/>
              </a:rPr>
              <a:t>的</a:t>
            </a:r>
            <a:r>
              <a:rPr lang="zh-CN" altLang="en-US" sz="2400" smtClean="0">
                <a:latin typeface="+mn-ea"/>
              </a:rPr>
              <a:t>直接原料</a:t>
            </a:r>
            <a:r>
              <a:rPr lang="zh-CN" altLang="en-US" sz="2400" smtClean="0">
                <a:latin typeface="+mn-ea"/>
              </a:rPr>
              <a:t>，主要影响苯乙烯的生产成本，同时影响装置是否能</a:t>
            </a:r>
            <a:r>
              <a:rPr lang="zh-CN" altLang="en-US" sz="2400" smtClean="0">
                <a:latin typeface="+mn-ea"/>
              </a:rPr>
              <a:t>正常</a:t>
            </a:r>
            <a:r>
              <a:rPr lang="zh-CN" altLang="en-US" sz="2400" smtClean="0">
                <a:latin typeface="+mn-ea"/>
              </a:rPr>
              <a:t>开工</a:t>
            </a:r>
            <a:r>
              <a:rPr lang="zh-CN" altLang="en-US" sz="2400" smtClean="0">
                <a:latin typeface="+mn-ea"/>
              </a:rPr>
              <a:t>。但由于纯苯及乙烯单体受原油波动影响较大，因此市场商家与下游厂家</a:t>
            </a:r>
            <a:r>
              <a:rPr lang="zh-CN" altLang="en-US" sz="2400" smtClean="0">
                <a:latin typeface="+mn-ea"/>
              </a:rPr>
              <a:t>往往 </a:t>
            </a:r>
            <a:r>
              <a:rPr lang="zh-CN" altLang="en-US" sz="2400" smtClean="0">
                <a:latin typeface="+mn-ea"/>
              </a:rPr>
              <a:t>对</a:t>
            </a:r>
            <a:r>
              <a:rPr lang="zh-CN" altLang="en-US" sz="2400" smtClean="0">
                <a:latin typeface="+mn-ea"/>
              </a:rPr>
              <a:t>国际原油关注力度较大，而对纯苯及乙烯单体关注力度相对</a:t>
            </a:r>
            <a:r>
              <a:rPr lang="zh-CN" altLang="en-US" sz="2400" smtClean="0">
                <a:latin typeface="+mn-ea"/>
              </a:rPr>
              <a:t>较小</a:t>
            </a:r>
            <a:r>
              <a:rPr lang="zh-CN" altLang="en-US" sz="2400" smtClean="0">
                <a:latin typeface="+mn-ea"/>
              </a:rPr>
              <a:t>。</a:t>
            </a:r>
            <a:endParaRPr lang="en-US" altLang="zh-CN" sz="2400" smtClean="0">
              <a:latin typeface="+mn-ea"/>
            </a:endParaRPr>
          </a:p>
          <a:p>
            <a:r>
              <a:rPr lang="zh-CN" altLang="en-US" sz="2400" smtClean="0">
                <a:latin typeface="+mn-ea"/>
              </a:rPr>
              <a:t>从下游产品来看，</a:t>
            </a:r>
            <a:r>
              <a:rPr lang="en-US" altLang="zh-CN" sz="2400" smtClean="0">
                <a:latin typeface="+mn-ea"/>
              </a:rPr>
              <a:t>EPS</a:t>
            </a:r>
            <a:r>
              <a:rPr lang="zh-CN" altLang="en-US" sz="2400" smtClean="0">
                <a:latin typeface="+mn-ea"/>
              </a:rPr>
              <a:t>、</a:t>
            </a:r>
            <a:r>
              <a:rPr lang="en-US" altLang="zh-CN" sz="2400" smtClean="0">
                <a:latin typeface="+mn-ea"/>
              </a:rPr>
              <a:t>PS</a:t>
            </a:r>
            <a:r>
              <a:rPr lang="zh-CN" altLang="en-US" sz="2400" smtClean="0">
                <a:latin typeface="+mn-ea"/>
              </a:rPr>
              <a:t>和</a:t>
            </a:r>
            <a:r>
              <a:rPr lang="en-US" altLang="zh-CN" sz="2400" smtClean="0">
                <a:latin typeface="+mn-ea"/>
              </a:rPr>
              <a:t>ABS</a:t>
            </a:r>
            <a:r>
              <a:rPr lang="zh-CN" altLang="en-US" sz="2400" smtClean="0">
                <a:latin typeface="+mn-ea"/>
              </a:rPr>
              <a:t>是苯乙烯最主要的三大下游产品，</a:t>
            </a:r>
            <a:r>
              <a:rPr lang="zh-CN" altLang="en-US" sz="2400" smtClean="0">
                <a:latin typeface="+mn-ea"/>
              </a:rPr>
              <a:t>其</a:t>
            </a:r>
            <a:r>
              <a:rPr lang="zh-CN" altLang="en-US" sz="2400" smtClean="0">
                <a:latin typeface="+mn-ea"/>
              </a:rPr>
              <a:t>市场</a:t>
            </a:r>
            <a:r>
              <a:rPr lang="zh-CN" altLang="en-US" sz="2400" smtClean="0">
                <a:latin typeface="+mn-ea"/>
              </a:rPr>
              <a:t>供需情况对苯乙烯的价格存在较大影响。从近几年的统计结果看，</a:t>
            </a:r>
            <a:r>
              <a:rPr lang="zh-CN" altLang="en-US" sz="2400" smtClean="0">
                <a:latin typeface="+mn-ea"/>
              </a:rPr>
              <a:t>苯乙烯</a:t>
            </a:r>
            <a:r>
              <a:rPr lang="zh-CN" altLang="en-US" sz="2400" smtClean="0">
                <a:latin typeface="+mn-ea"/>
              </a:rPr>
              <a:t>价格与</a:t>
            </a:r>
            <a:r>
              <a:rPr lang="en-US" altLang="zh-CN" sz="2400" smtClean="0">
                <a:latin typeface="+mn-ea"/>
              </a:rPr>
              <a:t>EPS</a:t>
            </a:r>
            <a:r>
              <a:rPr lang="zh-CN" altLang="en-US" sz="2400" smtClean="0">
                <a:latin typeface="+mn-ea"/>
              </a:rPr>
              <a:t>价格相关性为</a:t>
            </a:r>
            <a:r>
              <a:rPr lang="en-US" altLang="zh-CN" sz="2400" smtClean="0">
                <a:latin typeface="+mn-ea"/>
              </a:rPr>
              <a:t>0.97</a:t>
            </a:r>
            <a:r>
              <a:rPr lang="en-US" altLang="zh-CN" sz="2400" smtClean="0">
                <a:latin typeface="+mn-ea"/>
              </a:rPr>
              <a:t>, </a:t>
            </a:r>
            <a:r>
              <a:rPr lang="zh-CN" altLang="en-US" sz="2400" smtClean="0">
                <a:latin typeface="+mn-ea"/>
              </a:rPr>
              <a:t>与</a:t>
            </a:r>
            <a:r>
              <a:rPr lang="en-US" altLang="zh-CN" sz="2400" smtClean="0">
                <a:latin typeface="+mn-ea"/>
              </a:rPr>
              <a:t>PS</a:t>
            </a:r>
            <a:r>
              <a:rPr lang="zh-CN" altLang="en-US" sz="2400" smtClean="0">
                <a:latin typeface="+mn-ea"/>
              </a:rPr>
              <a:t>价格相关性为</a:t>
            </a:r>
            <a:r>
              <a:rPr lang="en-US" altLang="zh-CN" sz="2400" smtClean="0">
                <a:latin typeface="+mn-ea"/>
              </a:rPr>
              <a:t>0.91</a:t>
            </a:r>
            <a:r>
              <a:rPr lang="zh-CN" altLang="en-US" sz="2400" smtClean="0">
                <a:latin typeface="+mn-ea"/>
              </a:rPr>
              <a:t>，与</a:t>
            </a:r>
            <a:r>
              <a:rPr lang="en-US" altLang="zh-CN" sz="2400" smtClean="0">
                <a:latin typeface="+mn-ea"/>
              </a:rPr>
              <a:t>ABS</a:t>
            </a:r>
            <a:r>
              <a:rPr lang="zh-CN" altLang="en-US" sz="2400" smtClean="0">
                <a:latin typeface="+mn-ea"/>
              </a:rPr>
              <a:t>价格</a:t>
            </a:r>
            <a:r>
              <a:rPr lang="zh-CN" altLang="en-US" sz="2400" smtClean="0">
                <a:latin typeface="+mn-ea"/>
              </a:rPr>
              <a:t>相关性</a:t>
            </a:r>
            <a:r>
              <a:rPr lang="zh-CN" altLang="en-US" sz="2400" smtClean="0">
                <a:latin typeface="+mn-ea"/>
              </a:rPr>
              <a:t>为</a:t>
            </a:r>
            <a:r>
              <a:rPr lang="en-US" altLang="zh-CN" sz="2400" smtClean="0">
                <a:latin typeface="+mn-ea"/>
              </a:rPr>
              <a:t>0.79</a:t>
            </a:r>
            <a:r>
              <a:rPr lang="zh-CN" altLang="en-US" sz="2400" smtClean="0">
                <a:latin typeface="+mn-ea"/>
              </a:rPr>
              <a:t>，均有较强的相关性。 </a:t>
            </a:r>
          </a:p>
          <a:p>
            <a:endParaRPr lang="zh-CN" altLang="en-US" sz="2400">
              <a:latin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755576" y="3068960"/>
            <a:ext cx="7772400" cy="1362075"/>
          </a:xfrm>
        </p:spPr>
        <p:txBody>
          <a:bodyPr/>
          <a:lstStyle/>
          <a:p>
            <a:pPr algn="ctr"/>
            <a:r>
              <a:rPr lang="en-US" altLang="zh-CN" smtClean="0">
                <a:latin typeface="+mn-ea"/>
                <a:ea typeface="+mn-ea"/>
                <a:cs typeface="阿里巴巴普惠体 R" pitchFamily="18" charset="-122"/>
              </a:rPr>
              <a:t>PART </a:t>
            </a:r>
            <a:r>
              <a:rPr lang="en-US" altLang="zh-CN" smtClean="0">
                <a:latin typeface="+mn-ea"/>
                <a:ea typeface="+mn-ea"/>
              </a:rPr>
              <a:t>Ⅱ </a:t>
            </a:r>
            <a:r>
              <a:rPr lang="zh-CN" altLang="en-US" smtClean="0">
                <a:latin typeface="+mn-ea"/>
                <a:ea typeface="+mn-ea"/>
              </a:rPr>
              <a:t>苯乙烯</a:t>
            </a:r>
            <a:r>
              <a:rPr lang="zh-CN" altLang="en-US" smtClean="0">
                <a:latin typeface="+mn-ea"/>
                <a:ea typeface="+mn-ea"/>
                <a:cs typeface="阿里巴巴普惠体 R" pitchFamily="18" charset="-122"/>
              </a:rPr>
              <a:t>期货</a:t>
            </a:r>
            <a:r>
              <a:rPr lang="zh-CN" altLang="en-US" smtClean="0">
                <a:latin typeface="+mn-ea"/>
                <a:ea typeface="+mn-ea"/>
                <a:cs typeface="阿里巴巴普惠体 R" pitchFamily="18" charset="-122"/>
              </a:rPr>
              <a:t>基础知识</a:t>
            </a:r>
            <a:r>
              <a:rPr lang="zh-CN" altLang="en-US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/>
            </a:r>
            <a:br>
              <a:rPr lang="zh-CN" altLang="en-US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</a:b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0" y="620688"/>
          <a:ext cx="9144000" cy="647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8006"/>
                <a:gridCol w="7135994"/>
              </a:tblGrid>
              <a:tr h="432048">
                <a:tc gridSpan="2"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苯乙烯期货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合约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交易品种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苯乙烯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交易单位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吨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手 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报价单位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元（人民币）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吨 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最小变动价位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元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吨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3328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每日价格波动限制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上一交易日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结算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价</a:t>
                      </a:r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%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最低交易保证金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合约价值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的 </a:t>
                      </a:r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5% 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合约月份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1-12 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月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44676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交易时间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周一至周五上午 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9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00-11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30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，下午 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30-3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00 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及交易所规定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的其他交易时间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最后交易日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合约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月份倒数第</a:t>
                      </a:r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个交易日</a:t>
                      </a:r>
                      <a:r>
                        <a:rPr lang="zh-CN" altLang="en-US" sz="1600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（</a:t>
                      </a:r>
                      <a:r>
                        <a:rPr lang="zh-CN" altLang="en-US" sz="1600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遇国家法定节假日顺延</a:t>
                      </a:r>
                      <a:r>
                        <a:rPr lang="en-US" altLang="zh-CN" sz="1600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</a:t>
                      </a:r>
                      <a:r>
                        <a:rPr lang="zh-CN" altLang="en-US" sz="1600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春节月份等最后交易日交易所可另行调整并通知）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最后交割日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600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最后交易</a:t>
                      </a:r>
                      <a:r>
                        <a:rPr lang="zh-CN" altLang="en-US" sz="1600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日后第</a:t>
                      </a:r>
                      <a:r>
                        <a:rPr lang="en-US" altLang="zh-CN" sz="1600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1600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个交易日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交割品级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见</a:t>
                      </a:r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《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大连商品交易所苯乙烯交割质量标准</a:t>
                      </a:r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》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交割地点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交易所指定交割仓库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交割方式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实物交割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交易代码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EB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上市交易所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大连商品交易所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smtClean="0">
                <a:latin typeface="+mn-ea"/>
                <a:ea typeface="+mn-ea"/>
                <a:cs typeface="阿里巴巴普惠体 R" pitchFamily="18" charset="-122"/>
              </a:rPr>
              <a:t>苯乙烯期货</a:t>
            </a:r>
            <a:r>
              <a:rPr lang="zh-CN" altLang="en-US" sz="3200" smtClean="0">
                <a:latin typeface="+mn-ea"/>
                <a:ea typeface="+mn-ea"/>
                <a:cs typeface="阿里巴巴普惠体 R" pitchFamily="18" charset="-122"/>
              </a:rPr>
              <a:t>合约</a:t>
            </a:r>
            <a:r>
              <a:rPr lang="en-US" altLang="zh-CN" sz="3200" smtClean="0">
                <a:latin typeface="+mn-ea"/>
                <a:ea typeface="+mn-ea"/>
                <a:cs typeface="阿里巴巴普惠体 R" pitchFamily="18" charset="-122"/>
              </a:rPr>
              <a:t>-</a:t>
            </a:r>
            <a:r>
              <a:rPr lang="zh-CN" altLang="en-US" sz="3200" smtClean="0">
                <a:latin typeface="+mn-ea"/>
                <a:ea typeface="+mn-ea"/>
                <a:cs typeface="阿里巴巴普惠体 R" pitchFamily="18" charset="-122"/>
              </a:rPr>
              <a:t>保证金制度</a:t>
            </a:r>
            <a:endParaRPr lang="zh-CN" altLang="en-US" sz="3200">
              <a:latin typeface="+mn-ea"/>
              <a:ea typeface="+mn-ea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endParaRPr lang="zh-CN" altLang="en-US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83568" y="2420888"/>
          <a:ext cx="7560840" cy="2937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734482">
                <a:tc>
                  <a:txBody>
                    <a:bodyPr/>
                    <a:lstStyle/>
                    <a:p>
                      <a:r>
                        <a:rPr lang="zh-CN" altLang="en-US" smtClean="0"/>
                        <a:t>交易时间段</a:t>
                      </a:r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smtClean="0"/>
                        <a:t>交易</a:t>
                      </a:r>
                      <a:r>
                        <a:rPr lang="zh-CN" altLang="en-US" smtClean="0"/>
                        <a:t>保证金比例</a:t>
                      </a:r>
                      <a:endParaRPr lang="zh-CN" altLang="en-US"/>
                    </a:p>
                  </a:txBody>
                  <a:tcPr anchor="ctr" anchorCtr="1"/>
                </a:tc>
              </a:tr>
              <a:tr h="734482">
                <a:tc>
                  <a:txBody>
                    <a:bodyPr/>
                    <a:lstStyle/>
                    <a:p>
                      <a:r>
                        <a:rPr lang="zh-CN" altLang="en-US" smtClean="0"/>
                        <a:t>合约</a:t>
                      </a:r>
                      <a:r>
                        <a:rPr lang="zh-CN" altLang="en-US" smtClean="0"/>
                        <a:t>挂牌日</a:t>
                      </a:r>
                      <a:r>
                        <a:rPr lang="zh-CN" altLang="en-US" smtClean="0"/>
                        <a:t>起</a:t>
                      </a:r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5%</a:t>
                      </a:r>
                      <a:endParaRPr lang="zh-CN" altLang="en-US"/>
                    </a:p>
                  </a:txBody>
                  <a:tcPr anchor="ctr" anchorCtr="1"/>
                </a:tc>
              </a:tr>
              <a:tr h="734482">
                <a:tc>
                  <a:txBody>
                    <a:bodyPr/>
                    <a:lstStyle/>
                    <a:p>
                      <a:r>
                        <a:rPr lang="zh-CN" altLang="en-US" smtClean="0"/>
                        <a:t>交割月前</a:t>
                      </a:r>
                      <a:r>
                        <a:rPr lang="zh-CN" altLang="en-US" smtClean="0"/>
                        <a:t>第</a:t>
                      </a:r>
                      <a:r>
                        <a:rPr lang="en-US" altLang="zh-CN" smtClean="0"/>
                        <a:t>1</a:t>
                      </a:r>
                      <a:r>
                        <a:rPr lang="zh-CN" altLang="en-US" smtClean="0"/>
                        <a:t>个月第</a:t>
                      </a:r>
                      <a:r>
                        <a:rPr lang="en-US" altLang="zh-CN" smtClean="0"/>
                        <a:t>15</a:t>
                      </a:r>
                      <a:r>
                        <a:rPr lang="zh-CN" altLang="en-US" smtClean="0"/>
                        <a:t>个</a:t>
                      </a:r>
                      <a:r>
                        <a:rPr lang="zh-CN" altLang="en-US" smtClean="0"/>
                        <a:t>交易日起</a:t>
                      </a:r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10%</a:t>
                      </a:r>
                      <a:endParaRPr lang="zh-CN" altLang="en-US"/>
                    </a:p>
                  </a:txBody>
                  <a:tcPr anchor="ctr" anchorCtr="1"/>
                </a:tc>
              </a:tr>
              <a:tr h="734482">
                <a:tc>
                  <a:txBody>
                    <a:bodyPr/>
                    <a:lstStyle/>
                    <a:p>
                      <a:r>
                        <a:rPr lang="zh-CN" altLang="en-US" smtClean="0"/>
                        <a:t>交割月份第一个交易日起</a:t>
                      </a:r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20%</a:t>
                      </a:r>
                      <a:endParaRPr lang="zh-CN" altLang="en-US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smtClean="0">
                <a:latin typeface="+mn-ea"/>
                <a:cs typeface="阿里巴巴普惠体 R" pitchFamily="18" charset="-122"/>
              </a:rPr>
              <a:t>苯乙烯期货</a:t>
            </a:r>
            <a:r>
              <a:rPr lang="zh-CN" altLang="en-US" sz="3200" smtClean="0">
                <a:latin typeface="+mn-ea"/>
                <a:cs typeface="阿里巴巴普惠体 R" pitchFamily="18" charset="-122"/>
              </a:rPr>
              <a:t>合约</a:t>
            </a:r>
            <a:r>
              <a:rPr lang="en-US" altLang="zh-CN" sz="3200" smtClean="0">
                <a:latin typeface="+mn-ea"/>
                <a:cs typeface="阿里巴巴普惠体 R" pitchFamily="18" charset="-122"/>
              </a:rPr>
              <a:t>-</a:t>
            </a:r>
            <a:r>
              <a:rPr lang="zh-CN" altLang="en-US" sz="3200" smtClean="0">
                <a:latin typeface="+mn-ea"/>
                <a:cs typeface="阿里巴巴普惠体 R" pitchFamily="18" charset="-122"/>
              </a:rPr>
              <a:t>涨跌停板幅度及保证金标准</a:t>
            </a:r>
            <a:endParaRPr lang="zh-CN" altLang="en-US" sz="320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2492894"/>
          <a:ext cx="8291265" cy="2880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3755"/>
                <a:gridCol w="2763755"/>
                <a:gridCol w="2763755"/>
              </a:tblGrid>
              <a:tr h="720081">
                <a:tc>
                  <a:txBody>
                    <a:bodyPr/>
                    <a:lstStyle/>
                    <a:p>
                      <a:r>
                        <a:rPr lang="zh-CN" altLang="en-US" smtClean="0"/>
                        <a:t>交易状况</a:t>
                      </a:r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smtClean="0"/>
                        <a:t>涨跌停板幅度</a:t>
                      </a:r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smtClean="0"/>
                        <a:t>交易保证金标准</a:t>
                      </a:r>
                      <a:endParaRPr lang="zh-CN" altLang="en-US"/>
                    </a:p>
                  </a:txBody>
                  <a:tcPr anchor="ctr" anchorCtr="1"/>
                </a:tc>
              </a:tr>
              <a:tr h="720081">
                <a:tc>
                  <a:txBody>
                    <a:bodyPr/>
                    <a:lstStyle/>
                    <a:p>
                      <a:r>
                        <a:rPr lang="zh-CN" altLang="en-US" smtClean="0"/>
                        <a:t>第</a:t>
                      </a:r>
                      <a:r>
                        <a:rPr lang="en-US" altLang="zh-CN" smtClean="0"/>
                        <a:t>1</a:t>
                      </a:r>
                      <a:r>
                        <a:rPr lang="zh-CN" altLang="en-US" smtClean="0"/>
                        <a:t>个停板</a:t>
                      </a:r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mtClean="0"/>
                        <a:t>4</a:t>
                      </a:r>
                      <a:r>
                        <a:rPr lang="en-US" altLang="zh-CN" smtClean="0"/>
                        <a:t>%</a:t>
                      </a:r>
                      <a:endParaRPr lang="zh-CN" altLang="en-US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mtClean="0"/>
                        <a:t>5</a:t>
                      </a:r>
                      <a:r>
                        <a:rPr lang="en-US" altLang="zh-CN" smtClean="0"/>
                        <a:t>%</a:t>
                      </a:r>
                      <a:endParaRPr lang="zh-CN" altLang="en-US" smtClean="0"/>
                    </a:p>
                  </a:txBody>
                  <a:tcPr anchor="ctr" anchorCtr="1"/>
                </a:tc>
              </a:tr>
              <a:tr h="7200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mtClean="0"/>
                        <a:t>第</a:t>
                      </a:r>
                      <a:r>
                        <a:rPr lang="en-US" altLang="zh-CN" smtClean="0"/>
                        <a:t>2</a:t>
                      </a:r>
                      <a:r>
                        <a:rPr lang="zh-CN" altLang="en-US" smtClean="0"/>
                        <a:t>个停板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mtClean="0"/>
                        <a:t>7</a:t>
                      </a:r>
                      <a:r>
                        <a:rPr lang="en-US" altLang="zh-CN" smtClean="0"/>
                        <a:t>%</a:t>
                      </a:r>
                      <a:endParaRPr lang="zh-CN" altLang="en-US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mtClean="0"/>
                        <a:t>9</a:t>
                      </a:r>
                      <a:r>
                        <a:rPr lang="en-US" altLang="zh-CN" smtClean="0"/>
                        <a:t>%</a:t>
                      </a:r>
                      <a:endParaRPr lang="zh-CN" altLang="en-US" smtClean="0"/>
                    </a:p>
                  </a:txBody>
                  <a:tcPr anchor="ctr" anchorCtr="1"/>
                </a:tc>
              </a:tr>
              <a:tr h="7200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mtClean="0"/>
                        <a:t>第</a:t>
                      </a:r>
                      <a:r>
                        <a:rPr lang="en-US" altLang="zh-CN" smtClean="0"/>
                        <a:t>3</a:t>
                      </a:r>
                      <a:r>
                        <a:rPr lang="zh-CN" altLang="en-US" smtClean="0"/>
                        <a:t>个停板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mtClean="0"/>
                        <a:t>9</a:t>
                      </a:r>
                      <a:r>
                        <a:rPr lang="en-US" altLang="zh-CN" smtClean="0"/>
                        <a:t>%</a:t>
                      </a:r>
                      <a:endParaRPr lang="zh-CN" altLang="en-US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11%</a:t>
                      </a:r>
                      <a:endParaRPr lang="zh-CN" altLang="en-US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smtClean="0">
                <a:latin typeface="+mn-ea"/>
                <a:cs typeface="阿里巴巴普惠体 R" pitchFamily="18" charset="-122"/>
              </a:rPr>
              <a:t>苯乙烯</a:t>
            </a:r>
            <a:r>
              <a:rPr lang="zh-CN" altLang="en-US" sz="3200" smtClean="0">
                <a:latin typeface="+mn-ea"/>
                <a:cs typeface="阿里巴巴普惠体 R" pitchFamily="18" charset="-122"/>
              </a:rPr>
              <a:t>期货</a:t>
            </a:r>
            <a:r>
              <a:rPr lang="zh-CN" altLang="en-US" sz="3200" smtClean="0">
                <a:latin typeface="+mn-ea"/>
                <a:cs typeface="阿里巴巴普惠体 R" pitchFamily="18" charset="-122"/>
              </a:rPr>
              <a:t>合约</a:t>
            </a:r>
            <a:r>
              <a:rPr lang="en-US" altLang="zh-CN" sz="3200" smtClean="0">
                <a:latin typeface="+mn-ea"/>
                <a:cs typeface="阿里巴巴普惠体 R" pitchFamily="18" charset="-122"/>
              </a:rPr>
              <a:t>-</a:t>
            </a:r>
            <a:r>
              <a:rPr lang="zh-CN" altLang="en-US" sz="3200" smtClean="0">
                <a:latin typeface="+mn-ea"/>
                <a:ea typeface="+mn-ea"/>
                <a:cs typeface="阿里巴巴普惠体 R" pitchFamily="18" charset="-122"/>
              </a:rPr>
              <a:t>持仓限额制度   </a:t>
            </a:r>
            <a:r>
              <a:rPr lang="zh-CN" altLang="en-US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（单位：手）</a:t>
            </a:r>
            <a:endParaRPr lang="zh-CN" altLang="en-US" sz="24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1800" smtClean="0"/>
              <a:t>                                                                                                      </a:t>
            </a:r>
            <a:endParaRPr lang="zh-CN" altLang="en-US" sz="1800"/>
          </a:p>
        </p:txBody>
      </p:sp>
      <p:graphicFrame>
        <p:nvGraphicFramePr>
          <p:cNvPr id="6" name="内容占位符 3"/>
          <p:cNvGraphicFramePr>
            <a:graphicFrameLocks/>
          </p:cNvGraphicFramePr>
          <p:nvPr/>
        </p:nvGraphicFramePr>
        <p:xfrm>
          <a:off x="251520" y="2564904"/>
          <a:ext cx="8568953" cy="2613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2520280"/>
                <a:gridCol w="2376265"/>
              </a:tblGrid>
              <a:tr h="504056">
                <a:tc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时间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非期货公司会员及客户最大单边持仓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</a:tr>
              <a:tr h="504056">
                <a:tc rowSpan="2"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一般月份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单边持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仓＞</a:t>
                      </a:r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12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万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手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单边持仓</a:t>
                      </a:r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×10%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单边持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仓≤</a:t>
                      </a:r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12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万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手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12000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6864">
                <a:tc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交割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月前一个月第</a:t>
                      </a:r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14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个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交易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日后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2000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手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14856">
                <a:tc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交割月份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1000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手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smtClean="0">
                <a:latin typeface="+mn-ea"/>
                <a:ea typeface="+mn-ea"/>
                <a:cs typeface="阿里巴巴普惠体 R" pitchFamily="18" charset="-122"/>
              </a:rPr>
              <a:t>苯乙烯期货</a:t>
            </a:r>
            <a:r>
              <a:rPr lang="en-US" altLang="zh-CN" sz="3200" smtClean="0">
                <a:latin typeface="+mn-ea"/>
                <a:ea typeface="+mn-ea"/>
                <a:cs typeface="阿里巴巴普惠体 R" pitchFamily="18" charset="-122"/>
              </a:rPr>
              <a:t>-</a:t>
            </a:r>
            <a:r>
              <a:rPr lang="zh-CN" altLang="en-US" sz="3200" smtClean="0">
                <a:latin typeface="+mn-ea"/>
                <a:ea typeface="+mn-ea"/>
                <a:cs typeface="阿里巴巴普惠体 R" pitchFamily="18" charset="-122"/>
              </a:rPr>
              <a:t>交割制度</a:t>
            </a:r>
            <a:endParaRPr lang="zh-CN" altLang="en-US" sz="3200">
              <a:latin typeface="+mn-ea"/>
              <a:ea typeface="+mn-ea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4281339"/>
          </a:xfrm>
        </p:spPr>
        <p:txBody>
          <a:bodyPr>
            <a:normAutofit/>
          </a:bodyPr>
          <a:lstStyle/>
          <a:p>
            <a:r>
              <a:rPr lang="zh-CN" altLang="en-US" sz="2800" smtClean="0">
                <a:latin typeface="+mn-ea"/>
                <a:cs typeface="阿里巴巴普惠体 R" pitchFamily="18" charset="-122"/>
              </a:rPr>
              <a:t>交割单位</a:t>
            </a:r>
            <a:r>
              <a:rPr lang="zh-CN" altLang="en-US" sz="2800" smtClean="0">
                <a:latin typeface="+mn-ea"/>
                <a:cs typeface="阿里巴巴普惠体 R" pitchFamily="18" charset="-122"/>
              </a:rPr>
              <a:t>：</a:t>
            </a:r>
            <a:r>
              <a:rPr lang="en-US" altLang="zh-CN" sz="2800" smtClean="0">
                <a:latin typeface="+mn-ea"/>
                <a:cs typeface="阿里巴巴普惠体 R" pitchFamily="18" charset="-122"/>
              </a:rPr>
              <a:t>5</a:t>
            </a:r>
            <a:r>
              <a:rPr lang="zh-CN" altLang="en-US" sz="2800" smtClean="0">
                <a:latin typeface="+mn-ea"/>
              </a:rPr>
              <a:t>吨</a:t>
            </a:r>
            <a:r>
              <a:rPr lang="zh-CN" altLang="en-US" sz="2800" smtClean="0">
                <a:latin typeface="+mn-ea"/>
              </a:rPr>
              <a:t>，交割数量必须</a:t>
            </a:r>
            <a:r>
              <a:rPr lang="zh-CN" altLang="en-US" sz="2800" smtClean="0">
                <a:latin typeface="+mn-ea"/>
              </a:rPr>
              <a:t>是</a:t>
            </a:r>
            <a:r>
              <a:rPr lang="en-US" altLang="zh-CN" sz="2800" smtClean="0">
                <a:latin typeface="+mn-ea"/>
              </a:rPr>
              <a:t>5</a:t>
            </a:r>
            <a:r>
              <a:rPr lang="zh-CN" altLang="en-US" sz="2800" smtClean="0">
                <a:latin typeface="+mn-ea"/>
              </a:rPr>
              <a:t>吨</a:t>
            </a:r>
            <a:r>
              <a:rPr lang="zh-CN" altLang="en-US" sz="2800" smtClean="0">
                <a:latin typeface="+mn-ea"/>
              </a:rPr>
              <a:t>的整倍数。</a:t>
            </a:r>
            <a:endParaRPr lang="en-US" altLang="zh-CN" sz="2800" smtClean="0">
              <a:latin typeface="+mn-ea"/>
              <a:cs typeface="阿里巴巴普惠体 R" pitchFamily="18" charset="-122"/>
            </a:endParaRPr>
          </a:p>
          <a:p>
            <a:r>
              <a:rPr lang="zh-CN" altLang="en-US" sz="2800" smtClean="0">
                <a:latin typeface="+mn-ea"/>
                <a:cs typeface="阿里巴巴普惠体 R" pitchFamily="18" charset="-122"/>
              </a:rPr>
              <a:t>交割方式：期</a:t>
            </a:r>
            <a:r>
              <a:rPr lang="zh-CN" altLang="en-US" sz="2800" smtClean="0">
                <a:latin typeface="+mn-ea"/>
                <a:cs typeface="阿里巴巴普惠体 R" pitchFamily="18" charset="-122"/>
              </a:rPr>
              <a:t>转现、滚动交割和一次性</a:t>
            </a:r>
            <a:r>
              <a:rPr lang="zh-CN" altLang="en-US" sz="2800" smtClean="0">
                <a:latin typeface="+mn-ea"/>
                <a:cs typeface="阿里巴巴普惠体 R" pitchFamily="18" charset="-122"/>
              </a:rPr>
              <a:t>交割</a:t>
            </a:r>
            <a:r>
              <a:rPr lang="zh-CN" altLang="en-US" sz="2800" smtClean="0">
                <a:latin typeface="+mn-ea"/>
                <a:cs typeface="阿里巴巴普惠体 R" pitchFamily="18" charset="-122"/>
              </a:rPr>
              <a:t>交割</a:t>
            </a:r>
            <a:endParaRPr lang="en-US" altLang="zh-CN" sz="2800" smtClean="0">
              <a:latin typeface="+mn-ea"/>
              <a:cs typeface="阿里巴巴普惠体 R" pitchFamily="18" charset="-122"/>
            </a:endParaRPr>
          </a:p>
          <a:p>
            <a:r>
              <a:rPr lang="zh-CN" altLang="en-US" sz="2800" smtClean="0">
                <a:latin typeface="+mn-ea"/>
                <a:cs typeface="阿里巴巴普惠体 R" pitchFamily="18" charset="-122"/>
              </a:rPr>
              <a:t>苯乙烯属于危险化学品，不具备苯乙烯现货生产、经营或使用资质的客户不允许参与交割。</a:t>
            </a:r>
            <a:endParaRPr lang="en-US" altLang="zh-CN" sz="28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88024" y="5085184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600" smtClean="0">
                <a:latin typeface="+mn-ea"/>
                <a:cs typeface="阿里巴巴普惠体 L" pitchFamily="18" charset="-122"/>
              </a:rPr>
              <a:t>交易风控部编制</a:t>
            </a:r>
            <a:r>
              <a:rPr lang="en-US" altLang="zh-CN" sz="2600" smtClean="0">
                <a:latin typeface="+mn-ea"/>
                <a:cs typeface="阿里巴巴普惠体 L" pitchFamily="18" charset="-122"/>
              </a:rPr>
              <a:t>           2019</a:t>
            </a:r>
            <a:r>
              <a:rPr lang="zh-CN" altLang="en-US" sz="2600" smtClean="0">
                <a:latin typeface="+mn-ea"/>
                <a:cs typeface="阿里巴巴普惠体 L" pitchFamily="18" charset="-122"/>
              </a:rPr>
              <a:t>年</a:t>
            </a:r>
            <a:r>
              <a:rPr lang="en-US" altLang="zh-CN" sz="2600" smtClean="0">
                <a:latin typeface="+mn-ea"/>
                <a:cs typeface="阿里巴巴普惠体 L" pitchFamily="18" charset="-122"/>
              </a:rPr>
              <a:t>9</a:t>
            </a:r>
            <a:r>
              <a:rPr lang="zh-CN" altLang="en-US" sz="2600" smtClean="0">
                <a:latin typeface="+mn-ea"/>
                <a:cs typeface="阿里巴巴普惠体 L" pitchFamily="18" charset="-122"/>
              </a:rPr>
              <a:t>月</a:t>
            </a:r>
          </a:p>
          <a:p>
            <a:endParaRPr lang="zh-CN" altLang="en-US" sz="1200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3995936" y="2492896"/>
            <a:ext cx="2314600" cy="72007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5400" smtClean="0"/>
              <a:t>End</a:t>
            </a:r>
            <a:endParaRPr lang="zh-CN" altLang="en-US" sz="5400"/>
          </a:p>
        </p:txBody>
      </p:sp>
      <p:sp>
        <p:nvSpPr>
          <p:cNvPr id="6" name="TextBox 5"/>
          <p:cNvSpPr txBox="1"/>
          <p:nvPr/>
        </p:nvSpPr>
        <p:spPr>
          <a:xfrm>
            <a:off x="683568" y="4077072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  <a:hlinkClick r:id="rId2"/>
              </a:rPr>
              <a:t>苯乙烯期货</a:t>
            </a:r>
            <a:r>
              <a:rPr lang="zh-CN" altLang="en-US" sz="2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  <a:hlinkClick r:id="rId2"/>
              </a:rPr>
              <a:t>合约交易所规则链接</a:t>
            </a:r>
            <a:endParaRPr lang="zh-CN" altLang="en-US" sz="22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3240360"/>
          </a:xfrm>
        </p:spPr>
        <p:txBody>
          <a:bodyPr>
            <a:normAutofit/>
          </a:bodyPr>
          <a:lstStyle/>
          <a:p>
            <a:r>
              <a:rPr lang="en-US" altLang="zh-CN" sz="3600" b="1" smtClean="0">
                <a:latin typeface="+mn-ea"/>
                <a:cs typeface="阿里巴巴普惠体 R" pitchFamily="18" charset="-122"/>
              </a:rPr>
              <a:t>PART </a:t>
            </a:r>
            <a:r>
              <a:rPr lang="en-US" altLang="zh-CN" sz="3600" b="1" smtClean="0">
                <a:latin typeface="+mn-ea"/>
              </a:rPr>
              <a:t>Ⅰ </a:t>
            </a:r>
            <a:r>
              <a:rPr lang="zh-CN" altLang="en-US" sz="3600" b="1" smtClean="0">
                <a:latin typeface="+mn-ea"/>
              </a:rPr>
              <a:t>苯乙烯</a:t>
            </a:r>
            <a:r>
              <a:rPr lang="zh-CN" altLang="en-US" sz="3600" b="1" smtClean="0">
                <a:latin typeface="+mn-ea"/>
                <a:cs typeface="阿里巴巴普惠体 R" pitchFamily="18" charset="-122"/>
              </a:rPr>
              <a:t>简介</a:t>
            </a:r>
            <a:endParaRPr lang="en-US" altLang="zh-CN" sz="3600" b="1" smtClean="0">
              <a:latin typeface="+mn-ea"/>
              <a:cs typeface="阿里巴巴普惠体 R" pitchFamily="18" charset="-122"/>
            </a:endParaRPr>
          </a:p>
          <a:p>
            <a:r>
              <a:rPr lang="en-US" altLang="zh-CN" sz="3600" b="1" smtClean="0">
                <a:latin typeface="+mn-ea"/>
                <a:cs typeface="阿里巴巴普惠体 R" pitchFamily="18" charset="-122"/>
              </a:rPr>
              <a:t>PART </a:t>
            </a:r>
            <a:r>
              <a:rPr lang="en-US" altLang="zh-CN" sz="3600" b="1" smtClean="0">
                <a:latin typeface="+mn-ea"/>
              </a:rPr>
              <a:t>Ⅱ </a:t>
            </a:r>
            <a:r>
              <a:rPr lang="zh-CN" altLang="en-US" sz="3600" b="1" smtClean="0">
                <a:latin typeface="+mn-ea"/>
              </a:rPr>
              <a:t>苯乙烯</a:t>
            </a:r>
            <a:r>
              <a:rPr lang="zh-CN" altLang="en-US" sz="3600" b="1" smtClean="0">
                <a:latin typeface="+mn-ea"/>
                <a:cs typeface="阿里巴巴普惠体 R" pitchFamily="18" charset="-122"/>
              </a:rPr>
              <a:t>期货</a:t>
            </a:r>
            <a:r>
              <a:rPr lang="zh-CN" altLang="en-US" sz="3600" b="1" smtClean="0">
                <a:latin typeface="+mn-ea"/>
                <a:cs typeface="阿里巴巴普惠体 R" pitchFamily="18" charset="-122"/>
              </a:rPr>
              <a:t>基础知识</a:t>
            </a:r>
            <a:endParaRPr lang="zh-CN" altLang="en-US" sz="3600" b="1">
              <a:latin typeface="+mn-ea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en-US" altLang="zh-CN" smtClean="0">
                <a:latin typeface="+mn-ea"/>
                <a:ea typeface="+mn-ea"/>
                <a:cs typeface="阿里巴巴普惠体 R" pitchFamily="18" charset="-122"/>
              </a:rPr>
              <a:t>PART</a:t>
            </a:r>
            <a:r>
              <a:rPr lang="en-US" altLang="zh-CN" smtClean="0">
                <a:latin typeface="+mn-ea"/>
                <a:ea typeface="+mn-ea"/>
                <a:cs typeface="+mn-cs"/>
              </a:rPr>
              <a:t> Ⅰ </a:t>
            </a:r>
            <a:r>
              <a:rPr lang="zh-CN" altLang="en-US" smtClean="0">
                <a:latin typeface="+mn-ea"/>
                <a:ea typeface="+mn-ea"/>
                <a:cs typeface="+mn-cs"/>
              </a:rPr>
              <a:t>苯乙烯</a:t>
            </a:r>
            <a:r>
              <a:rPr lang="zh-CN" altLang="en-US" smtClean="0">
                <a:latin typeface="+mn-ea"/>
                <a:ea typeface="+mn-ea"/>
                <a:cs typeface="阿里巴巴普惠体 R" pitchFamily="18" charset="-122"/>
              </a:rPr>
              <a:t>简介</a:t>
            </a:r>
            <a:endParaRPr lang="zh-CN" altLang="en-US">
              <a:latin typeface="+mn-ea"/>
              <a:ea typeface="+mn-ea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251520" y="980728"/>
            <a:ext cx="822960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mtClean="0"/>
              <a:t>    苯乙烯</a:t>
            </a:r>
            <a:r>
              <a:rPr lang="zh-CN" altLang="en-US" smtClean="0"/>
              <a:t>单体是一种重要的有机化工原料，是苯最大用量的衍生物，是生产塑料和合成橡胶的重要</a:t>
            </a:r>
            <a:r>
              <a:rPr lang="zh-CN" altLang="en-US" smtClean="0"/>
              <a:t>原料</a:t>
            </a:r>
            <a:r>
              <a:rPr lang="zh-CN" altLang="en-US" smtClean="0"/>
              <a:t>。</a:t>
            </a:r>
            <a:r>
              <a:rPr lang="zh-CN" altLang="en-US" smtClean="0"/>
              <a:t>下游衍生物主要是苯乙烯系列树脂及合成橡胶，其用途可</a:t>
            </a:r>
            <a:r>
              <a:rPr lang="zh-CN" altLang="en-US" smtClean="0"/>
              <a:t>代替</a:t>
            </a:r>
            <a:r>
              <a:rPr lang="zh-CN" altLang="en-US" smtClean="0"/>
              <a:t>天然材料，广泛</a:t>
            </a:r>
            <a:r>
              <a:rPr lang="zh-CN" altLang="en-US" smtClean="0"/>
              <a:t>用于汽车制造、家用电器、玩具制造、纺织、造纸、制鞋等工业部门。此外，它还可以作为医药、农药、染料和选矿剂的中间体，用途十分</a:t>
            </a:r>
            <a:r>
              <a:rPr lang="zh-CN" altLang="en-US" smtClean="0"/>
              <a:t>广泛</a:t>
            </a:r>
            <a:r>
              <a:rPr lang="zh-CN" altLang="en-US" smtClean="0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zh-CN" altLang="en-US" sz="3200" smtClean="0"/>
              <a:t>全球苯乙烯行业发展概述</a:t>
            </a:r>
            <a:endParaRPr lang="zh-CN" altLang="en-US" sz="320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395536" y="1412776"/>
            <a:ext cx="8435280" cy="5229200"/>
          </a:xfrm>
        </p:spPr>
        <p:txBody>
          <a:bodyPr>
            <a:normAutofit/>
          </a:bodyPr>
          <a:lstStyle/>
          <a:p>
            <a:r>
              <a:rPr lang="en-US" altLang="zh-CN" sz="2800" smtClean="0"/>
              <a:t>2018</a:t>
            </a:r>
            <a:r>
              <a:rPr lang="zh-CN" altLang="en-US" sz="2800" smtClean="0"/>
              <a:t>年全球苯乙烯产能为</a:t>
            </a:r>
            <a:r>
              <a:rPr lang="en-US" altLang="zh-CN" sz="2800" smtClean="0"/>
              <a:t>3410.1</a:t>
            </a:r>
            <a:r>
              <a:rPr lang="zh-CN" altLang="en-US" sz="2800" smtClean="0"/>
              <a:t>万吨</a:t>
            </a:r>
            <a:r>
              <a:rPr lang="en-US" altLang="zh-CN" sz="2800" smtClean="0"/>
              <a:t>/</a:t>
            </a:r>
            <a:r>
              <a:rPr lang="zh-CN" altLang="en-US" sz="2800" smtClean="0"/>
              <a:t>年，产量为</a:t>
            </a:r>
            <a:r>
              <a:rPr lang="en-US" altLang="zh-CN" sz="2800" smtClean="0"/>
              <a:t>3024.1</a:t>
            </a:r>
            <a:r>
              <a:rPr lang="zh-CN" altLang="en-US" sz="2800" smtClean="0"/>
              <a:t>万吨，装置开工率为</a:t>
            </a:r>
            <a:r>
              <a:rPr lang="en-US" altLang="zh-CN" sz="2800" smtClean="0"/>
              <a:t>88.7</a:t>
            </a:r>
            <a:r>
              <a:rPr lang="en-US" altLang="zh-CN" sz="2800" smtClean="0"/>
              <a:t>%</a:t>
            </a:r>
            <a:r>
              <a:rPr lang="zh-CN" altLang="en-US" sz="2800" smtClean="0"/>
              <a:t>。</a:t>
            </a:r>
            <a:endParaRPr lang="en-US" altLang="zh-CN" sz="2800" smtClean="0"/>
          </a:p>
          <a:p>
            <a:r>
              <a:rPr lang="en-US" altLang="zh-CN" sz="2800" smtClean="0"/>
              <a:t>2018</a:t>
            </a:r>
            <a:r>
              <a:rPr lang="zh-CN" altLang="en-US" sz="2800" smtClean="0"/>
              <a:t>年亚洲地区苯乙烯产能达到</a:t>
            </a:r>
            <a:r>
              <a:rPr lang="en-US" altLang="zh-CN" sz="2800" smtClean="0"/>
              <a:t>1817.3</a:t>
            </a:r>
            <a:r>
              <a:rPr lang="zh-CN" altLang="en-US" sz="2800" smtClean="0"/>
              <a:t>万吨</a:t>
            </a:r>
            <a:r>
              <a:rPr lang="en-US" altLang="zh-CN" sz="2800" smtClean="0"/>
              <a:t>/</a:t>
            </a:r>
            <a:r>
              <a:rPr lang="zh-CN" altLang="en-US" sz="2800" smtClean="0"/>
              <a:t>年，占世界总产能的</a:t>
            </a:r>
            <a:r>
              <a:rPr lang="en-US" altLang="zh-CN" sz="2800" smtClean="0"/>
              <a:t>53.3%</a:t>
            </a:r>
            <a:r>
              <a:rPr lang="zh-CN" altLang="en-US" sz="2800" smtClean="0"/>
              <a:t>；产量</a:t>
            </a:r>
            <a:r>
              <a:rPr lang="en-US" altLang="zh-CN" sz="2800" smtClean="0"/>
              <a:t>1664.9</a:t>
            </a:r>
            <a:r>
              <a:rPr lang="zh-CN" altLang="en-US" sz="2800" smtClean="0"/>
              <a:t>万吨，占世界总产量的</a:t>
            </a:r>
            <a:r>
              <a:rPr lang="en-US" altLang="zh-CN" sz="2800" smtClean="0"/>
              <a:t>55.1%</a:t>
            </a:r>
            <a:r>
              <a:rPr lang="zh-CN" altLang="en-US" sz="2800" smtClean="0"/>
              <a:t>；消费量为</a:t>
            </a:r>
            <a:r>
              <a:rPr lang="en-US" altLang="zh-CN" sz="2800" smtClean="0"/>
              <a:t>1883.5</a:t>
            </a:r>
            <a:r>
              <a:rPr lang="zh-CN" altLang="en-US" sz="2800" smtClean="0"/>
              <a:t>万吨，占世界总量的</a:t>
            </a:r>
            <a:r>
              <a:rPr lang="en-US" altLang="zh-CN" sz="2800" smtClean="0"/>
              <a:t>62.3</a:t>
            </a:r>
            <a:r>
              <a:rPr lang="en-US" altLang="zh-CN" sz="2800" smtClean="0"/>
              <a:t>%</a:t>
            </a:r>
            <a:r>
              <a:rPr lang="zh-CN" altLang="en-US" sz="2800" smtClean="0"/>
              <a:t>。</a:t>
            </a:r>
            <a:endParaRPr lang="en-US" altLang="zh-CN" sz="2800" smtClean="0"/>
          </a:p>
          <a:p>
            <a:r>
              <a:rPr lang="zh-CN" altLang="en-US" sz="2800" smtClean="0"/>
              <a:t>目前，我国是世界最大的苯乙烯供应国，同时也是全球最大的消费国，产能占全球产能的</a:t>
            </a:r>
            <a:r>
              <a:rPr lang="en-US" altLang="zh-CN" sz="2800" smtClean="0"/>
              <a:t>25.3</a:t>
            </a:r>
            <a:r>
              <a:rPr lang="en-US" altLang="zh-CN" sz="2800" smtClean="0"/>
              <a:t>%</a:t>
            </a:r>
            <a:r>
              <a:rPr lang="zh-CN" altLang="en-US" sz="2800" smtClean="0"/>
              <a:t>。</a:t>
            </a:r>
            <a:endParaRPr lang="en-US" altLang="zh-CN" sz="2800" smtClean="0"/>
          </a:p>
          <a:p>
            <a:r>
              <a:rPr lang="zh-CN" altLang="en-US" sz="2800" smtClean="0"/>
              <a:t>在全球苯乙烯主要生产企业中，欧美占</a:t>
            </a:r>
            <a:r>
              <a:rPr lang="zh-CN" altLang="en-US" sz="2800" smtClean="0"/>
              <a:t>一定</a:t>
            </a:r>
            <a:r>
              <a:rPr lang="zh-CN" altLang="en-US" sz="2800" smtClean="0"/>
              <a:t>优势。</a:t>
            </a:r>
            <a:r>
              <a:rPr lang="zh-CN" altLang="en-US" sz="2800" smtClean="0"/>
              <a:t>北美</a:t>
            </a:r>
            <a:r>
              <a:rPr lang="zh-CN" altLang="en-US" sz="2800" smtClean="0"/>
              <a:t>和</a:t>
            </a:r>
            <a:r>
              <a:rPr lang="zh-CN" altLang="en-US" sz="2800" smtClean="0"/>
              <a:t>西欧</a:t>
            </a:r>
            <a:r>
              <a:rPr lang="en-US" altLang="zh-CN" sz="2800" smtClean="0"/>
              <a:t>2018</a:t>
            </a:r>
            <a:r>
              <a:rPr lang="zh-CN" altLang="en-US" sz="2800" smtClean="0"/>
              <a:t>年产能分别占世界的</a:t>
            </a:r>
            <a:r>
              <a:rPr lang="en-US" altLang="zh-CN" sz="2800" smtClean="0"/>
              <a:t>17.2%</a:t>
            </a:r>
            <a:r>
              <a:rPr lang="zh-CN" altLang="en-US" sz="2800" smtClean="0"/>
              <a:t>和</a:t>
            </a:r>
            <a:r>
              <a:rPr lang="en-US" altLang="zh-CN" sz="2800" smtClean="0"/>
              <a:t>15.2%</a:t>
            </a:r>
            <a:r>
              <a:rPr lang="zh-CN" altLang="en-US" sz="2800" smtClean="0"/>
              <a:t>，消费量分别占世界的</a:t>
            </a:r>
            <a:r>
              <a:rPr lang="en-US" altLang="zh-CN" sz="2800" smtClean="0"/>
              <a:t>13.2%</a:t>
            </a:r>
            <a:r>
              <a:rPr lang="zh-CN" altLang="en-US" sz="2800" smtClean="0"/>
              <a:t>和</a:t>
            </a:r>
            <a:r>
              <a:rPr lang="en-US" altLang="zh-CN" sz="2800" smtClean="0"/>
              <a:t>14.3%</a:t>
            </a:r>
            <a:r>
              <a:rPr lang="zh-CN" altLang="en-US" sz="2800" smtClean="0"/>
              <a:t>。</a:t>
            </a:r>
            <a:endParaRPr lang="en-US" altLang="zh-CN" sz="2800" smtClean="0">
              <a:latin typeface="+mn-ea"/>
            </a:endParaRPr>
          </a:p>
          <a:p>
            <a:pPr>
              <a:buNone/>
            </a:pPr>
            <a:endParaRPr lang="en-US" altLang="zh-CN" sz="2800" smtClean="0"/>
          </a:p>
          <a:p>
            <a:pPr>
              <a:buNone/>
            </a:pPr>
            <a:endParaRPr lang="en-US" altLang="zh-CN" sz="2800" smtClean="0"/>
          </a:p>
          <a:p>
            <a:pPr>
              <a:buNone/>
            </a:pPr>
            <a:endParaRPr lang="zh-CN" altLang="en-US" sz="2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smtClean="0"/>
              <a:t>我国苯乙烯生产及</a:t>
            </a:r>
            <a:r>
              <a:rPr lang="zh-CN" altLang="en-US" sz="3200" smtClean="0"/>
              <a:t>消费</a:t>
            </a:r>
            <a:r>
              <a:rPr lang="zh-CN" altLang="en-US" sz="3200" smtClean="0"/>
              <a:t>情况</a:t>
            </a:r>
            <a:endParaRPr lang="zh-CN" altLang="en-US" sz="32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zh-CN" altLang="en-US" sz="2800" smtClean="0"/>
              <a:t>我国苯乙烯产能产量持续</a:t>
            </a:r>
            <a:r>
              <a:rPr lang="zh-CN" altLang="en-US" sz="2800" smtClean="0"/>
              <a:t>增长</a:t>
            </a:r>
            <a:r>
              <a:rPr lang="zh-CN" altLang="en-US" sz="2800" smtClean="0"/>
              <a:t>。</a:t>
            </a:r>
            <a:r>
              <a:rPr lang="en-US" altLang="zh-CN" sz="2800" smtClean="0"/>
              <a:t> 2018</a:t>
            </a:r>
            <a:r>
              <a:rPr lang="zh-CN" altLang="en-US" sz="2800" smtClean="0"/>
              <a:t>年</a:t>
            </a:r>
            <a:r>
              <a:rPr lang="zh-CN" altLang="en-US" sz="2800" smtClean="0"/>
              <a:t>我国</a:t>
            </a:r>
            <a:r>
              <a:rPr lang="zh-CN" altLang="en-US" sz="2800" smtClean="0"/>
              <a:t>苯乙烯</a:t>
            </a:r>
            <a:r>
              <a:rPr lang="zh-CN" altLang="en-US" sz="2800" smtClean="0"/>
              <a:t>生产能力为</a:t>
            </a:r>
            <a:r>
              <a:rPr lang="en-US" altLang="zh-CN" sz="2800" smtClean="0"/>
              <a:t>926</a:t>
            </a:r>
            <a:r>
              <a:rPr lang="zh-CN" altLang="en-US" sz="2800" smtClean="0"/>
              <a:t>万吨</a:t>
            </a:r>
            <a:r>
              <a:rPr lang="en-US" altLang="zh-CN" sz="2800" smtClean="0"/>
              <a:t>/</a:t>
            </a:r>
            <a:r>
              <a:rPr lang="zh-CN" altLang="en-US" sz="2800" smtClean="0"/>
              <a:t>年</a:t>
            </a:r>
            <a:r>
              <a:rPr lang="zh-CN" altLang="en-US" sz="2800" smtClean="0"/>
              <a:t>，</a:t>
            </a:r>
            <a:r>
              <a:rPr lang="zh-CN" altLang="en-US" sz="2800" smtClean="0"/>
              <a:t>产量</a:t>
            </a:r>
            <a:r>
              <a:rPr lang="en-US" altLang="zh-CN" sz="2800" smtClean="0"/>
              <a:t>768</a:t>
            </a:r>
            <a:r>
              <a:rPr lang="zh-CN" altLang="en-US" sz="2800" smtClean="0"/>
              <a:t>万</a:t>
            </a:r>
            <a:r>
              <a:rPr lang="zh-CN" altLang="en-US" sz="2800" smtClean="0"/>
              <a:t>吨</a:t>
            </a:r>
            <a:r>
              <a:rPr lang="zh-CN" altLang="en-US" sz="2800" smtClean="0"/>
              <a:t>，装置</a:t>
            </a:r>
            <a:r>
              <a:rPr lang="zh-CN" altLang="en-US" sz="2800" smtClean="0"/>
              <a:t>平均</a:t>
            </a:r>
            <a:r>
              <a:rPr lang="zh-CN" altLang="en-US" sz="2800" smtClean="0"/>
              <a:t>开工率</a:t>
            </a:r>
            <a:r>
              <a:rPr lang="en-US" altLang="zh-CN" sz="2800" smtClean="0"/>
              <a:t>80.6</a:t>
            </a:r>
            <a:r>
              <a:rPr lang="en-US" altLang="zh-CN" sz="2800" smtClean="0"/>
              <a:t>%</a:t>
            </a:r>
            <a:r>
              <a:rPr lang="zh-CN" altLang="en-US" sz="2800" smtClean="0"/>
              <a:t>。</a:t>
            </a:r>
            <a:endParaRPr lang="en-US" altLang="zh-CN" sz="2800" smtClean="0"/>
          </a:p>
          <a:p>
            <a:r>
              <a:rPr lang="zh-CN" altLang="en-US" sz="2800" smtClean="0"/>
              <a:t>随自给率</a:t>
            </a:r>
            <a:r>
              <a:rPr lang="zh-CN" altLang="en-US" sz="2800" smtClean="0"/>
              <a:t>逐渐提升，苯乙烯进口依存度</a:t>
            </a:r>
            <a:r>
              <a:rPr lang="zh-CN" altLang="en-US" sz="2800" smtClean="0"/>
              <a:t>逐渐</a:t>
            </a:r>
            <a:r>
              <a:rPr lang="zh-CN" altLang="en-US" sz="2800" smtClean="0"/>
              <a:t>下降，</a:t>
            </a:r>
            <a:r>
              <a:rPr lang="zh-CN" altLang="en-US" sz="2800" smtClean="0"/>
              <a:t> </a:t>
            </a:r>
            <a:r>
              <a:rPr lang="en-US" altLang="zh-CN" sz="2800" smtClean="0"/>
              <a:t>2018</a:t>
            </a:r>
            <a:r>
              <a:rPr lang="zh-CN" altLang="en-US" sz="2800" smtClean="0"/>
              <a:t>年我国苯乙烯进口量下降到</a:t>
            </a:r>
            <a:r>
              <a:rPr lang="en-US" altLang="zh-CN" sz="2800" smtClean="0"/>
              <a:t>291.4</a:t>
            </a:r>
            <a:r>
              <a:rPr lang="zh-CN" altLang="en-US" sz="2800" smtClean="0"/>
              <a:t>万</a:t>
            </a:r>
            <a:r>
              <a:rPr lang="zh-CN" altLang="en-US" sz="2800" smtClean="0"/>
              <a:t>吨</a:t>
            </a:r>
            <a:r>
              <a:rPr lang="zh-CN" altLang="en-US" sz="2800" smtClean="0"/>
              <a:t>。据统计</a:t>
            </a:r>
            <a:r>
              <a:rPr lang="zh-CN" altLang="en-US" sz="2800" smtClean="0"/>
              <a:t>，</a:t>
            </a:r>
            <a:r>
              <a:rPr lang="en-US" altLang="zh-CN" sz="2800" smtClean="0"/>
              <a:t>2021</a:t>
            </a:r>
            <a:r>
              <a:rPr lang="zh-CN" altLang="en-US" sz="2800" smtClean="0"/>
              <a:t>年前后，进口货源将完全退出国内</a:t>
            </a:r>
            <a:r>
              <a:rPr lang="zh-CN" altLang="en-US" sz="2800" smtClean="0"/>
              <a:t>市场</a:t>
            </a:r>
            <a:r>
              <a:rPr lang="zh-CN" altLang="en-US" sz="2800" smtClean="0"/>
              <a:t>。</a:t>
            </a:r>
            <a:endParaRPr lang="en-US" altLang="zh-CN" sz="2800" smtClean="0"/>
          </a:p>
          <a:p>
            <a:r>
              <a:rPr lang="zh-CN" altLang="en-US" sz="2800" smtClean="0"/>
              <a:t>我国苯乙烯表观消费量从</a:t>
            </a:r>
            <a:r>
              <a:rPr lang="en-US" altLang="zh-CN" sz="2800" smtClean="0"/>
              <a:t>2009</a:t>
            </a:r>
            <a:r>
              <a:rPr lang="zh-CN" altLang="en-US" sz="2800" smtClean="0"/>
              <a:t>年</a:t>
            </a:r>
            <a:r>
              <a:rPr lang="en-US" altLang="zh-CN" sz="2800" smtClean="0"/>
              <a:t>663.8</a:t>
            </a:r>
            <a:r>
              <a:rPr lang="zh-CN" altLang="en-US" sz="2800" smtClean="0"/>
              <a:t>万吨增加到</a:t>
            </a:r>
            <a:r>
              <a:rPr lang="en-US" altLang="zh-CN" sz="2800" smtClean="0"/>
              <a:t>2018</a:t>
            </a:r>
            <a:r>
              <a:rPr lang="zh-CN" altLang="en-US" sz="2800" smtClean="0"/>
              <a:t>年的</a:t>
            </a:r>
            <a:r>
              <a:rPr lang="en-US" altLang="zh-CN" sz="2800" smtClean="0"/>
              <a:t>1059.4</a:t>
            </a:r>
            <a:r>
              <a:rPr lang="zh-CN" altLang="en-US" sz="2800" smtClean="0"/>
              <a:t>万吨，年均增长率为</a:t>
            </a:r>
            <a:r>
              <a:rPr lang="en-US" altLang="zh-CN" sz="2800" smtClean="0"/>
              <a:t>5.3%</a:t>
            </a:r>
            <a:r>
              <a:rPr lang="zh-CN" altLang="en-US" sz="2800" smtClean="0"/>
              <a:t>。</a:t>
            </a:r>
            <a:endParaRPr lang="zh-CN" alt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505475"/>
          </a:xfrm>
        </p:spPr>
        <p:txBody>
          <a:bodyPr>
            <a:normAutofit/>
          </a:bodyPr>
          <a:lstStyle/>
          <a:p>
            <a:r>
              <a:rPr lang="zh-CN" altLang="en-US" sz="2800" smtClean="0"/>
              <a:t>从产能区域分布来看，我国苯乙烯产能主要分布在华东、华北、华南和东北。苏浙沪等华东地区产能占全国总产能的</a:t>
            </a:r>
            <a:r>
              <a:rPr lang="en-US" altLang="zh-CN" sz="2800" smtClean="0"/>
              <a:t>45%</a:t>
            </a:r>
            <a:r>
              <a:rPr lang="zh-CN" altLang="en-US" sz="2800" smtClean="0"/>
              <a:t>左右，是我国苯乙烯产能最大的地区。</a:t>
            </a:r>
            <a:r>
              <a:rPr lang="en-US" altLang="zh-CN" sz="2800" smtClean="0"/>
              <a:t>2018</a:t>
            </a:r>
            <a:r>
              <a:rPr lang="zh-CN" altLang="en-US" sz="2800" smtClean="0"/>
              <a:t>年，苏浙沪地区产量达</a:t>
            </a:r>
            <a:r>
              <a:rPr lang="en-US" altLang="zh-CN" sz="2800" smtClean="0"/>
              <a:t>314.6</a:t>
            </a:r>
            <a:r>
              <a:rPr lang="zh-CN" altLang="en-US" sz="2800" smtClean="0"/>
              <a:t>万吨，占全国总产量的</a:t>
            </a:r>
            <a:r>
              <a:rPr lang="en-US" altLang="zh-CN" sz="2800" smtClean="0"/>
              <a:t>41%</a:t>
            </a:r>
            <a:r>
              <a:rPr lang="zh-CN" altLang="en-US" sz="2800" smtClean="0"/>
              <a:t>。华北、广东、东北、西北等地产量分别占</a:t>
            </a:r>
            <a:r>
              <a:rPr lang="en-US" altLang="zh-CN" sz="2800" smtClean="0"/>
              <a:t>21.2%</a:t>
            </a:r>
            <a:r>
              <a:rPr lang="zh-CN" altLang="en-US" sz="2800" smtClean="0"/>
              <a:t>、</a:t>
            </a:r>
            <a:r>
              <a:rPr lang="en-US" altLang="zh-CN" sz="2800" smtClean="0"/>
              <a:t>13%</a:t>
            </a:r>
            <a:r>
              <a:rPr lang="zh-CN" altLang="en-US" sz="2800" smtClean="0"/>
              <a:t>、</a:t>
            </a:r>
            <a:r>
              <a:rPr lang="en-US" altLang="zh-CN" sz="2800" smtClean="0"/>
              <a:t>10.9%</a:t>
            </a:r>
            <a:r>
              <a:rPr lang="zh-CN" altLang="en-US" sz="2800" smtClean="0"/>
              <a:t>和</a:t>
            </a:r>
            <a:r>
              <a:rPr lang="en-US" altLang="zh-CN" sz="2800" smtClean="0"/>
              <a:t>6.2</a:t>
            </a:r>
            <a:r>
              <a:rPr lang="en-US" altLang="zh-CN" sz="2800" smtClean="0"/>
              <a:t>%</a:t>
            </a:r>
            <a:r>
              <a:rPr lang="zh-CN" altLang="en-US" sz="2800" smtClean="0"/>
              <a:t>。</a:t>
            </a:r>
            <a:endParaRPr lang="en-US" altLang="zh-CN" sz="2800" smtClean="0"/>
          </a:p>
          <a:p>
            <a:pPr>
              <a:buNone/>
            </a:pPr>
            <a:endParaRPr lang="en-US" altLang="zh-CN" sz="2800" smtClean="0"/>
          </a:p>
        </p:txBody>
      </p:sp>
      <p:pic>
        <p:nvPicPr>
          <p:cNvPr id="6" name="图片 5" descr="aaa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3573016"/>
            <a:ext cx="5760640" cy="263781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40152" y="6309320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smtClean="0"/>
              <a:t>数据来源大商所</a:t>
            </a:r>
            <a:endParaRPr lang="zh-CN" altLang="en-US"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001419"/>
          </a:xfrm>
        </p:spPr>
        <p:txBody>
          <a:bodyPr/>
          <a:lstStyle/>
          <a:p>
            <a:r>
              <a:rPr lang="zh-CN" altLang="en-US" sz="2400" smtClean="0"/>
              <a:t>从消费结构看，</a:t>
            </a:r>
            <a:r>
              <a:rPr lang="en-US" altLang="zh-CN" sz="2400" smtClean="0"/>
              <a:t>2018</a:t>
            </a:r>
            <a:r>
              <a:rPr lang="zh-CN" altLang="en-US" sz="2400" smtClean="0"/>
              <a:t>年我国苯乙烯表观消费量为</a:t>
            </a:r>
            <a:r>
              <a:rPr lang="en-US" altLang="zh-CN" sz="2400" smtClean="0"/>
              <a:t>1059.4</a:t>
            </a:r>
            <a:r>
              <a:rPr lang="zh-CN" altLang="en-US" sz="2400" smtClean="0"/>
              <a:t>万吨，其中，</a:t>
            </a:r>
            <a:r>
              <a:rPr lang="zh-CN" altLang="en-US" sz="2400" smtClean="0"/>
              <a:t>发泡</a:t>
            </a:r>
            <a:r>
              <a:rPr lang="zh-CN" altLang="en-US" sz="2400" smtClean="0"/>
              <a:t>聚苯乙烯</a:t>
            </a:r>
            <a:r>
              <a:rPr lang="zh-CN" altLang="en-US" sz="2400" smtClean="0"/>
              <a:t>（</a:t>
            </a:r>
            <a:r>
              <a:rPr lang="en-US" altLang="zh-CN" sz="2400" smtClean="0"/>
              <a:t>EPS</a:t>
            </a:r>
            <a:r>
              <a:rPr lang="zh-CN" altLang="en-US" sz="2400" smtClean="0"/>
              <a:t>）</a:t>
            </a:r>
            <a:r>
              <a:rPr lang="zh-CN" altLang="en-US" sz="2400" smtClean="0"/>
              <a:t>和</a:t>
            </a:r>
            <a:r>
              <a:rPr lang="zh-CN" altLang="en-US" sz="2400" smtClean="0"/>
              <a:t>通用</a:t>
            </a:r>
            <a:r>
              <a:rPr lang="en-US" altLang="zh-CN" sz="2400" smtClean="0"/>
              <a:t>/</a:t>
            </a:r>
            <a:r>
              <a:rPr lang="zh-CN" altLang="en-US" sz="2400" smtClean="0"/>
              <a:t>高抗冲聚苯乙烯</a:t>
            </a:r>
            <a:r>
              <a:rPr lang="zh-CN" altLang="en-US" sz="2400" smtClean="0"/>
              <a:t>（</a:t>
            </a:r>
            <a:r>
              <a:rPr lang="en-US" altLang="zh-CN" sz="2400" smtClean="0"/>
              <a:t>GPPS/HIPS</a:t>
            </a:r>
            <a:r>
              <a:rPr lang="zh-CN" altLang="en-US" sz="2400" smtClean="0"/>
              <a:t>）</a:t>
            </a:r>
            <a:r>
              <a:rPr lang="zh-CN" altLang="en-US" sz="2400" smtClean="0"/>
              <a:t>是</a:t>
            </a:r>
            <a:r>
              <a:rPr lang="zh-CN" altLang="en-US" sz="2400" smtClean="0"/>
              <a:t>苯乙烯最大的消费领域，约占总消费量的</a:t>
            </a:r>
            <a:r>
              <a:rPr lang="en-US" altLang="zh-CN" sz="2400" smtClean="0"/>
              <a:t>52.3</a:t>
            </a:r>
            <a:r>
              <a:rPr lang="en-US" altLang="zh-CN" sz="2400" smtClean="0"/>
              <a:t>%</a:t>
            </a:r>
            <a:r>
              <a:rPr lang="zh-CN" altLang="en-US" sz="2400" smtClean="0"/>
              <a:t>（</a:t>
            </a:r>
            <a:r>
              <a:rPr lang="zh-CN" altLang="en-US" sz="2400" smtClean="0"/>
              <a:t> </a:t>
            </a:r>
            <a:r>
              <a:rPr lang="en-US" altLang="zh-CN" sz="2400" smtClean="0"/>
              <a:t>2018</a:t>
            </a:r>
            <a:r>
              <a:rPr lang="zh-CN" altLang="en-US" sz="2400" smtClean="0"/>
              <a:t>年国内</a:t>
            </a:r>
            <a:r>
              <a:rPr lang="en-US" altLang="zh-CN" sz="2400" smtClean="0"/>
              <a:t>GPPS/HIPS</a:t>
            </a:r>
            <a:r>
              <a:rPr lang="zh-CN" altLang="en-US" sz="2400" smtClean="0"/>
              <a:t>产量约</a:t>
            </a:r>
            <a:r>
              <a:rPr lang="en-US" altLang="zh-CN" sz="2400" smtClean="0"/>
              <a:t>248</a:t>
            </a:r>
            <a:r>
              <a:rPr lang="zh-CN" altLang="en-US" sz="2400" smtClean="0"/>
              <a:t>万吨，消费苯乙烯约</a:t>
            </a:r>
            <a:r>
              <a:rPr lang="en-US" altLang="zh-CN" sz="2400" smtClean="0"/>
              <a:t>241</a:t>
            </a:r>
            <a:r>
              <a:rPr lang="zh-CN" altLang="en-US" sz="2400" smtClean="0"/>
              <a:t>万吨，占苯乙烯总消费量的</a:t>
            </a:r>
            <a:r>
              <a:rPr lang="en-US" altLang="zh-CN" sz="2400" smtClean="0"/>
              <a:t>22.7%</a:t>
            </a:r>
            <a:r>
              <a:rPr lang="zh-CN" altLang="en-US" sz="2400" smtClean="0"/>
              <a:t>；</a:t>
            </a:r>
            <a:r>
              <a:rPr lang="en-US" altLang="zh-CN" sz="2400" smtClean="0"/>
              <a:t>EPS</a:t>
            </a:r>
            <a:r>
              <a:rPr lang="zh-CN" altLang="en-US" sz="2400" smtClean="0"/>
              <a:t>产量</a:t>
            </a:r>
            <a:r>
              <a:rPr lang="en-US" altLang="zh-CN" sz="2400" smtClean="0"/>
              <a:t>304.3</a:t>
            </a:r>
            <a:r>
              <a:rPr lang="zh-CN" altLang="en-US" sz="2400" smtClean="0"/>
              <a:t>万吨，消费苯乙烯约</a:t>
            </a:r>
            <a:r>
              <a:rPr lang="en-US" altLang="zh-CN" sz="2400" smtClean="0"/>
              <a:t>313.4</a:t>
            </a:r>
            <a:r>
              <a:rPr lang="zh-CN" altLang="en-US" sz="2400" smtClean="0"/>
              <a:t>万吨，占苯乙烯总消费量的</a:t>
            </a:r>
            <a:r>
              <a:rPr lang="en-US" altLang="zh-CN" sz="2400" smtClean="0"/>
              <a:t>29.6%</a:t>
            </a:r>
            <a:r>
              <a:rPr lang="zh-CN" altLang="en-US" sz="2400" smtClean="0"/>
              <a:t>。 </a:t>
            </a:r>
            <a:r>
              <a:rPr lang="zh-CN" altLang="en-US" sz="2400" smtClean="0"/>
              <a:t>）；</a:t>
            </a:r>
            <a:r>
              <a:rPr lang="zh-CN" altLang="en-US" sz="2400" smtClean="0"/>
              <a:t>其次是</a:t>
            </a:r>
            <a:r>
              <a:rPr lang="en-US" altLang="zh-CN" sz="2400" smtClean="0"/>
              <a:t>ABS</a:t>
            </a:r>
            <a:r>
              <a:rPr lang="zh-CN" altLang="en-US" sz="2400" smtClean="0"/>
              <a:t>树脂，约占消费总量的</a:t>
            </a:r>
            <a:r>
              <a:rPr lang="en-US" altLang="zh-CN" sz="2400" smtClean="0"/>
              <a:t>20.9%</a:t>
            </a:r>
            <a:r>
              <a:rPr lang="zh-CN" altLang="en-US" sz="2400" smtClean="0"/>
              <a:t>；不饱和聚酯树脂约占消费总量的</a:t>
            </a:r>
            <a:r>
              <a:rPr lang="en-US" altLang="zh-CN" sz="2400" smtClean="0"/>
              <a:t>8.3%</a:t>
            </a:r>
            <a:r>
              <a:rPr lang="zh-CN" altLang="en-US" sz="2400" smtClean="0"/>
              <a:t>；丁苯橡胶约占</a:t>
            </a:r>
            <a:r>
              <a:rPr lang="en-US" altLang="zh-CN" sz="2400" smtClean="0"/>
              <a:t>3.5%</a:t>
            </a:r>
            <a:r>
              <a:rPr lang="zh-CN" altLang="en-US" sz="2400" smtClean="0"/>
              <a:t>。</a:t>
            </a:r>
            <a:endParaRPr lang="zh-CN" altLang="en-US" sz="2400" smtClean="0">
              <a:latin typeface="+mn-ea"/>
            </a:endParaRPr>
          </a:p>
          <a:p>
            <a:endParaRPr lang="zh-CN" altLang="en-US"/>
          </a:p>
        </p:txBody>
      </p:sp>
      <p:pic>
        <p:nvPicPr>
          <p:cNvPr id="4" name="图片 3" descr="aaa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933056"/>
            <a:ext cx="3200847" cy="28483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55976" y="6309320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smtClean="0"/>
              <a:t>数据来源大商所</a:t>
            </a:r>
            <a:endParaRPr lang="zh-CN" altLang="en-US"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smtClean="0"/>
              <a:t>我国苯乙烯</a:t>
            </a:r>
            <a:r>
              <a:rPr lang="zh-CN" altLang="en-US" sz="3200" smtClean="0"/>
              <a:t>进出口</a:t>
            </a:r>
            <a:r>
              <a:rPr lang="zh-CN" altLang="en-US" sz="3200" smtClean="0"/>
              <a:t>情况</a:t>
            </a:r>
            <a:endParaRPr lang="zh-CN" altLang="en-US" sz="32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/>
          </a:bodyPr>
          <a:lstStyle/>
          <a:p>
            <a:r>
              <a:rPr lang="zh-CN" altLang="en-US" sz="2400" smtClean="0"/>
              <a:t>国内苯乙烯需求旺盛，</a:t>
            </a:r>
            <a:r>
              <a:rPr lang="en-US" altLang="zh-CN" sz="2400" smtClean="0"/>
              <a:t>2006—2018</a:t>
            </a:r>
            <a:r>
              <a:rPr lang="zh-CN" altLang="en-US" sz="2400" smtClean="0"/>
              <a:t>年我国苯乙烯出口很少而对进口的依存度高。</a:t>
            </a:r>
            <a:r>
              <a:rPr lang="en-US" altLang="zh-CN" sz="2400" smtClean="0"/>
              <a:t>2006</a:t>
            </a:r>
            <a:r>
              <a:rPr lang="zh-CN" altLang="en-US" sz="2400" smtClean="0"/>
              <a:t>年我国苯乙烯进口量为</a:t>
            </a:r>
            <a:r>
              <a:rPr lang="en-US" altLang="zh-CN" sz="2400" smtClean="0"/>
              <a:t>234.3</a:t>
            </a:r>
            <a:r>
              <a:rPr lang="zh-CN" altLang="en-US" sz="2400" smtClean="0"/>
              <a:t>万吨，之后逐步增长，截至</a:t>
            </a:r>
            <a:r>
              <a:rPr lang="en-US" altLang="zh-CN" sz="2400" smtClean="0"/>
              <a:t>2015</a:t>
            </a:r>
            <a:r>
              <a:rPr lang="zh-CN" altLang="en-US" sz="2400" smtClean="0"/>
              <a:t>年，苯乙烯进口量达到顶峰</a:t>
            </a:r>
            <a:r>
              <a:rPr lang="en-US" altLang="zh-CN" sz="2400" smtClean="0"/>
              <a:t>374.4</a:t>
            </a:r>
            <a:r>
              <a:rPr lang="zh-CN" altLang="en-US" sz="2400" smtClean="0"/>
              <a:t>万吨，</a:t>
            </a:r>
            <a:r>
              <a:rPr lang="en-US" altLang="zh-CN" sz="2400" smtClean="0"/>
              <a:t>2018</a:t>
            </a:r>
            <a:r>
              <a:rPr lang="zh-CN" altLang="en-US" sz="2400" smtClean="0"/>
              <a:t>年进口量急剧下降到</a:t>
            </a:r>
            <a:r>
              <a:rPr lang="en-US" altLang="zh-CN" sz="2400" smtClean="0"/>
              <a:t>291.4</a:t>
            </a:r>
            <a:r>
              <a:rPr lang="zh-CN" altLang="en-US" sz="2400" smtClean="0"/>
              <a:t>万</a:t>
            </a:r>
            <a:r>
              <a:rPr lang="zh-CN" altLang="en-US" sz="2400" smtClean="0"/>
              <a:t>吨</a:t>
            </a:r>
            <a:r>
              <a:rPr lang="zh-CN" altLang="en-US" sz="2400" smtClean="0"/>
              <a:t>，</a:t>
            </a:r>
            <a:r>
              <a:rPr lang="zh-CN" altLang="en-US" sz="2400" smtClean="0"/>
              <a:t>各月相对均衡，单月进口量保持在</a:t>
            </a:r>
            <a:r>
              <a:rPr lang="en-US" altLang="zh-CN" sz="2400" smtClean="0"/>
              <a:t>24</a:t>
            </a:r>
            <a:r>
              <a:rPr lang="zh-CN" altLang="en-US" sz="2400" smtClean="0"/>
              <a:t>万</a:t>
            </a:r>
            <a:r>
              <a:rPr lang="en-US" altLang="zh-CN" sz="2400" smtClean="0"/>
              <a:t>—31</a:t>
            </a:r>
            <a:r>
              <a:rPr lang="zh-CN" altLang="en-US" sz="2400" smtClean="0"/>
              <a:t>万吨左右，没有季节性</a:t>
            </a:r>
            <a:r>
              <a:rPr lang="zh-CN" altLang="en-US" sz="2400" smtClean="0"/>
              <a:t>变化</a:t>
            </a:r>
            <a:r>
              <a:rPr lang="zh-CN" altLang="en-US" sz="2400" smtClean="0"/>
              <a:t>。</a:t>
            </a:r>
            <a:endParaRPr lang="en-US" altLang="zh-CN" sz="2400" smtClean="0"/>
          </a:p>
          <a:p>
            <a:r>
              <a:rPr lang="zh-CN" altLang="en-US" sz="2400" smtClean="0"/>
              <a:t>在进出口贸易方式</a:t>
            </a:r>
            <a:r>
              <a:rPr lang="zh-CN" altLang="en-US" sz="2400" smtClean="0"/>
              <a:t>上</a:t>
            </a:r>
            <a:r>
              <a:rPr lang="zh-CN" altLang="en-US" sz="2400" smtClean="0"/>
              <a:t>，以一般</a:t>
            </a:r>
            <a:r>
              <a:rPr lang="zh-CN" altLang="en-US" sz="2400" smtClean="0"/>
              <a:t>贸易</a:t>
            </a:r>
            <a:r>
              <a:rPr lang="zh-CN" altLang="en-US" sz="2400" smtClean="0"/>
              <a:t>方式为，</a:t>
            </a:r>
            <a:r>
              <a:rPr lang="zh-CN" altLang="en-US" sz="2400" smtClean="0"/>
              <a:t>从</a:t>
            </a:r>
            <a:r>
              <a:rPr lang="en-US" altLang="zh-CN" sz="2400" smtClean="0"/>
              <a:t>2018</a:t>
            </a:r>
            <a:r>
              <a:rPr lang="zh-CN" altLang="en-US" sz="2400" smtClean="0"/>
              <a:t>年统计数据来看，一般贸易量为</a:t>
            </a:r>
            <a:r>
              <a:rPr lang="en-US" altLang="zh-CN" sz="2400" smtClean="0"/>
              <a:t>247.4</a:t>
            </a:r>
            <a:r>
              <a:rPr lang="zh-CN" altLang="en-US" sz="2400" smtClean="0"/>
              <a:t>万吨，占</a:t>
            </a:r>
            <a:r>
              <a:rPr lang="en-US" altLang="zh-CN" sz="2400" smtClean="0"/>
              <a:t>84.9%</a:t>
            </a:r>
            <a:r>
              <a:rPr lang="zh-CN" altLang="en-US" sz="2400" smtClean="0"/>
              <a:t>；其次为进料加工贸易，贸易量为</a:t>
            </a:r>
            <a:r>
              <a:rPr lang="en-US" altLang="zh-CN" sz="2400" smtClean="0"/>
              <a:t>21.9</a:t>
            </a:r>
            <a:r>
              <a:rPr lang="zh-CN" altLang="en-US" sz="2400" smtClean="0"/>
              <a:t>万吨，占</a:t>
            </a:r>
            <a:r>
              <a:rPr lang="en-US" altLang="zh-CN" sz="2400" smtClean="0"/>
              <a:t>7.5</a:t>
            </a:r>
            <a:r>
              <a:rPr lang="en-US" altLang="zh-CN" sz="2400" smtClean="0"/>
              <a:t>%</a:t>
            </a:r>
            <a:r>
              <a:rPr lang="zh-CN" altLang="en-US" sz="2400" smtClean="0"/>
              <a:t>；其余是</a:t>
            </a:r>
            <a:r>
              <a:rPr lang="zh-CN" altLang="en-US" sz="2400" smtClean="0"/>
              <a:t>保税监管场所进出境</a:t>
            </a:r>
            <a:r>
              <a:rPr lang="zh-CN" altLang="en-US" sz="2400" smtClean="0"/>
              <a:t>货物</a:t>
            </a:r>
            <a:r>
              <a:rPr lang="zh-CN" altLang="en-US" sz="2400" smtClean="0"/>
              <a:t>贸易。</a:t>
            </a:r>
            <a:endParaRPr lang="en-US" altLang="zh-CN" sz="2400" smtClean="0"/>
          </a:p>
          <a:p>
            <a:r>
              <a:rPr lang="en-US" altLang="zh-CN" sz="2400" smtClean="0"/>
              <a:t>2018</a:t>
            </a:r>
            <a:r>
              <a:rPr lang="zh-CN" altLang="en-US" sz="2400" smtClean="0"/>
              <a:t>年，我国进口苯乙烯量排名前三的国家和地区分别为沙特、日本以及中国台湾省。</a:t>
            </a:r>
            <a:endParaRPr lang="zh-CN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1364</Words>
  <Application>Microsoft Office PowerPoint</Application>
  <PresentationFormat>全屏显示(4:3)</PresentationFormat>
  <Paragraphs>104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苯乙烯期货简介</vt:lpstr>
      <vt:lpstr>幻灯片 2</vt:lpstr>
      <vt:lpstr>PART Ⅰ 苯乙烯简介</vt:lpstr>
      <vt:lpstr>幻灯片 4</vt:lpstr>
      <vt:lpstr>全球苯乙烯行业发展概述</vt:lpstr>
      <vt:lpstr>我国苯乙烯生产及消费情况</vt:lpstr>
      <vt:lpstr>幻灯片 7</vt:lpstr>
      <vt:lpstr>幻灯片 8</vt:lpstr>
      <vt:lpstr>我国苯乙烯进出口情况</vt:lpstr>
      <vt:lpstr>国内苯乙烯贸易流向情况</vt:lpstr>
      <vt:lpstr>苯乙烯现货价格影响因素分析</vt:lpstr>
      <vt:lpstr>PART Ⅱ 苯乙烯期货基础知识 </vt:lpstr>
      <vt:lpstr>幻灯片 13</vt:lpstr>
      <vt:lpstr>苯乙烯期货合约-保证金制度</vt:lpstr>
      <vt:lpstr>苯乙烯期货合约-涨跌停板幅度及保证金标准</vt:lpstr>
      <vt:lpstr>苯乙烯期货合约-持仓限额制度   （单位：手）</vt:lpstr>
      <vt:lpstr>苯乙烯期货-交割制度</vt:lpstr>
      <vt:lpstr>幻灯片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相册</dc:title>
  <dc:creator>mazengwei</dc:creator>
  <cp:lastModifiedBy>mazengwei</cp:lastModifiedBy>
  <cp:revision>110</cp:revision>
  <dcterms:created xsi:type="dcterms:W3CDTF">2018-10-31T06:49:31Z</dcterms:created>
  <dcterms:modified xsi:type="dcterms:W3CDTF">2019-10-08T09:06:31Z</dcterms:modified>
</cp:coreProperties>
</file>