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9"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photoAlbum/>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55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F6311-8B9D-46C7-AD39-E03E84447F4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32C5E8AD-0DBE-41D6-B510-080013395B0C}">
      <dgm:prSet custT="1"/>
      <dgm:spPr/>
      <dgm:t>
        <a:bodyPr/>
        <a:lstStyle/>
        <a:p>
          <a:pPr rtl="0"/>
          <a:r>
            <a:rPr lang="zh-CN" altLang="en-US" sz="1800" smtClean="0">
              <a:latin typeface="阿里巴巴普惠体 L" pitchFamily="18" charset="-122"/>
              <a:ea typeface="阿里巴巴普惠体 L" pitchFamily="18" charset="-122"/>
              <a:cs typeface="阿里巴巴普惠体 L" pitchFamily="18" charset="-122"/>
            </a:rPr>
            <a:t>客户在盘中有两种方式享受组合保证金优惠：</a:t>
          </a:r>
          <a:endParaRPr lang="zh-CN" altLang="en-US" sz="1800">
            <a:latin typeface="阿里巴巴普惠体 L" pitchFamily="18" charset="-122"/>
            <a:ea typeface="阿里巴巴普惠体 L" pitchFamily="18" charset="-122"/>
            <a:cs typeface="阿里巴巴普惠体 L" pitchFamily="18" charset="-122"/>
          </a:endParaRPr>
        </a:p>
      </dgm:t>
    </dgm:pt>
    <dgm:pt modelId="{C0F6C71F-BF49-4634-B8C6-74C5DAD41ADF}" type="parTrans" cxnId="{25BFDB2F-24C8-4EF7-8ACD-8D6FF9FD8EC6}">
      <dgm:prSet/>
      <dgm:spPr/>
      <dgm:t>
        <a:bodyPr/>
        <a:lstStyle/>
        <a:p>
          <a:endParaRPr lang="zh-CN" altLang="en-US"/>
        </a:p>
      </dgm:t>
    </dgm:pt>
    <dgm:pt modelId="{09C01AA9-6717-4DA1-B1CE-E94AABDB4D31}" type="sibTrans" cxnId="{25BFDB2F-24C8-4EF7-8ACD-8D6FF9FD8EC6}">
      <dgm:prSet/>
      <dgm:spPr/>
      <dgm:t>
        <a:bodyPr/>
        <a:lstStyle/>
        <a:p>
          <a:endParaRPr lang="zh-CN" altLang="en-US"/>
        </a:p>
      </dgm:t>
    </dgm:pt>
    <dgm:pt modelId="{CDF6616E-6D3A-4D06-8BD5-7D15531094BF}">
      <dgm:prSet custT="1"/>
      <dgm:spPr/>
      <dgm:t>
        <a:bodyPr/>
        <a:lstStyle/>
        <a:p>
          <a:pPr rtl="0"/>
          <a:r>
            <a:rPr lang="zh-CN" altLang="en-US" sz="1800" smtClean="0">
              <a:latin typeface="阿里巴巴普惠体 L" pitchFamily="18" charset="-122"/>
              <a:ea typeface="阿里巴巴普惠体 L" pitchFamily="18" charset="-122"/>
              <a:cs typeface="阿里巴巴普惠体 L" pitchFamily="18" charset="-122"/>
            </a:rPr>
            <a:t>一、可以通过套利订单实时享受组合保证金优惠。套利合约需属于优惠组合才可以直接享受保证金优惠；若套利合约不属于优惠组合，则按各单腿计算其保证金，其成交形成的持仓记为各单腿持仓。</a:t>
          </a:r>
          <a:endParaRPr lang="zh-CN" altLang="en-US" sz="1800">
            <a:latin typeface="阿里巴巴普惠体 L" pitchFamily="18" charset="-122"/>
            <a:ea typeface="阿里巴巴普惠体 L" pitchFamily="18" charset="-122"/>
            <a:cs typeface="阿里巴巴普惠体 L" pitchFamily="18" charset="-122"/>
          </a:endParaRPr>
        </a:p>
      </dgm:t>
    </dgm:pt>
    <dgm:pt modelId="{3F054069-1E98-4FAA-A005-E1DCD9FC629E}" type="parTrans" cxnId="{5F04F68B-D0E1-480C-837A-60816F46B06F}">
      <dgm:prSet/>
      <dgm:spPr/>
      <dgm:t>
        <a:bodyPr/>
        <a:lstStyle/>
        <a:p>
          <a:endParaRPr lang="zh-CN" altLang="en-US"/>
        </a:p>
      </dgm:t>
    </dgm:pt>
    <dgm:pt modelId="{5D249047-7811-443D-9AFC-99BD17BB19E2}" type="sibTrans" cxnId="{5F04F68B-D0E1-480C-837A-60816F46B06F}">
      <dgm:prSet/>
      <dgm:spPr/>
      <dgm:t>
        <a:bodyPr/>
        <a:lstStyle/>
        <a:p>
          <a:endParaRPr lang="zh-CN" altLang="en-US"/>
        </a:p>
      </dgm:t>
    </dgm:pt>
    <dgm:pt modelId="{EED17BC8-2FB2-47EB-B577-78807CA2A76E}">
      <dgm:prSet custT="1"/>
      <dgm:spPr/>
      <dgm:t>
        <a:bodyPr/>
        <a:lstStyle/>
        <a:p>
          <a:pPr rtl="0"/>
          <a:r>
            <a:rPr lang="zh-CN" altLang="en-US" sz="1800" dirty="0" smtClean="0">
              <a:latin typeface="阿里巴巴普惠体 L" pitchFamily="18" charset="-122"/>
              <a:ea typeface="阿里巴巴普惠体 L" pitchFamily="18" charset="-122"/>
              <a:cs typeface="阿里巴巴普惠体 L" pitchFamily="18" charset="-122"/>
            </a:rPr>
            <a:t>二、可以按照交易所规定的组合策略发送组合申请，将单腿持仓进行组合，实时享受保证金优惠。</a:t>
          </a:r>
          <a:endParaRPr lang="zh-CN" altLang="en-US" sz="1800" dirty="0">
            <a:latin typeface="阿里巴巴普惠体 L" pitchFamily="18" charset="-122"/>
            <a:ea typeface="阿里巴巴普惠体 L" pitchFamily="18" charset="-122"/>
            <a:cs typeface="阿里巴巴普惠体 L" pitchFamily="18" charset="-122"/>
          </a:endParaRPr>
        </a:p>
      </dgm:t>
    </dgm:pt>
    <dgm:pt modelId="{744838F0-12D4-42DD-8875-C171F9A5AC45}" type="parTrans" cxnId="{00E173F1-1A24-4D45-98B7-42094470B36D}">
      <dgm:prSet/>
      <dgm:spPr/>
      <dgm:t>
        <a:bodyPr/>
        <a:lstStyle/>
        <a:p>
          <a:endParaRPr lang="zh-CN" altLang="en-US"/>
        </a:p>
      </dgm:t>
    </dgm:pt>
    <dgm:pt modelId="{D7616397-2C03-4C76-9F85-3A90C34190E3}" type="sibTrans" cxnId="{00E173F1-1A24-4D45-98B7-42094470B36D}">
      <dgm:prSet/>
      <dgm:spPr/>
      <dgm:t>
        <a:bodyPr/>
        <a:lstStyle/>
        <a:p>
          <a:endParaRPr lang="zh-CN" altLang="en-US"/>
        </a:p>
      </dgm:t>
    </dgm:pt>
    <dgm:pt modelId="{46FF7292-BBBA-4770-85DD-C8BF66AA8790}">
      <dgm:prSet/>
      <dgm:spPr/>
      <dgm:t>
        <a:bodyPr/>
        <a:lstStyle/>
        <a:p>
          <a:pPr rtl="0"/>
          <a:r>
            <a:rPr lang="en-US" altLang="zh-CN" smtClean="0">
              <a:latin typeface="阿里巴巴普惠体 L" pitchFamily="18" charset="-122"/>
              <a:ea typeface="阿里巴巴普惠体 L" pitchFamily="18" charset="-122"/>
              <a:cs typeface="阿里巴巴普惠体 L" pitchFamily="18" charset="-122"/>
            </a:rPr>
            <a:t>      </a:t>
          </a:r>
          <a:r>
            <a:rPr lang="zh-CN" smtClean="0">
              <a:latin typeface="阿里巴巴普惠体 L" pitchFamily="18" charset="-122"/>
              <a:ea typeface="阿里巴巴普惠体 L" pitchFamily="18" charset="-122"/>
              <a:cs typeface="阿里巴巴普惠体 L" pitchFamily="18" charset="-122"/>
            </a:rPr>
            <a:t>需注意，套利订单和组合申请必须按照交易所规定的组合下单或申请才能享受保证金优惠。盘中，客户也可以按照交易所规定的组合策略发送解锁申请，将对应的组合持仓进行解锁，变为各合约的单腿持仓，并加收已经优惠保证金。</a:t>
          </a:r>
          <a:endParaRPr lang="zh-CN">
            <a:latin typeface="阿里巴巴普惠体 L" pitchFamily="18" charset="-122"/>
            <a:ea typeface="阿里巴巴普惠体 L" pitchFamily="18" charset="-122"/>
            <a:cs typeface="阿里巴巴普惠体 L" pitchFamily="18" charset="-122"/>
          </a:endParaRPr>
        </a:p>
      </dgm:t>
    </dgm:pt>
    <dgm:pt modelId="{0A7AF5D3-C7C4-49D1-AF7C-A2657F8D702C}" type="parTrans" cxnId="{06E1A95F-205C-4057-ADCC-21044A893BC6}">
      <dgm:prSet/>
      <dgm:spPr/>
      <dgm:t>
        <a:bodyPr/>
        <a:lstStyle/>
        <a:p>
          <a:endParaRPr lang="zh-CN" altLang="en-US"/>
        </a:p>
      </dgm:t>
    </dgm:pt>
    <dgm:pt modelId="{83A76103-BCB9-4EB8-BA8A-A2049D81D7DA}" type="sibTrans" cxnId="{06E1A95F-205C-4057-ADCC-21044A893BC6}">
      <dgm:prSet/>
      <dgm:spPr/>
      <dgm:t>
        <a:bodyPr/>
        <a:lstStyle/>
        <a:p>
          <a:endParaRPr lang="zh-CN" altLang="en-US"/>
        </a:p>
      </dgm:t>
    </dgm:pt>
    <dgm:pt modelId="{E431E314-0FC9-40D1-A713-3AA7A129A2FA}" type="pres">
      <dgm:prSet presAssocID="{1C8F6311-8B9D-46C7-AD39-E03E84447F40}" presName="linear" presStyleCnt="0">
        <dgm:presLayoutVars>
          <dgm:animLvl val="lvl"/>
          <dgm:resizeHandles val="exact"/>
        </dgm:presLayoutVars>
      </dgm:prSet>
      <dgm:spPr/>
      <dgm:t>
        <a:bodyPr/>
        <a:lstStyle/>
        <a:p>
          <a:endParaRPr lang="zh-CN" altLang="en-US"/>
        </a:p>
      </dgm:t>
    </dgm:pt>
    <dgm:pt modelId="{BAA60263-79A1-47A0-9FAD-BFCA7F057032}" type="pres">
      <dgm:prSet presAssocID="{32C5E8AD-0DBE-41D6-B510-080013395B0C}" presName="parentText" presStyleLbl="node1" presStyleIdx="0" presStyleCnt="4" custScaleY="30771" custLinFactNeighborX="126" custLinFactNeighborY="-46175">
        <dgm:presLayoutVars>
          <dgm:chMax val="0"/>
          <dgm:bulletEnabled val="1"/>
        </dgm:presLayoutVars>
      </dgm:prSet>
      <dgm:spPr/>
      <dgm:t>
        <a:bodyPr/>
        <a:lstStyle/>
        <a:p>
          <a:endParaRPr lang="zh-CN" altLang="en-US"/>
        </a:p>
      </dgm:t>
    </dgm:pt>
    <dgm:pt modelId="{86F7BD72-F52D-45D2-817E-BDD9BF153DB8}" type="pres">
      <dgm:prSet presAssocID="{09C01AA9-6717-4DA1-B1CE-E94AABDB4D31}" presName="spacer" presStyleCnt="0"/>
      <dgm:spPr/>
    </dgm:pt>
    <dgm:pt modelId="{1932EC13-3539-465F-8C76-10B5D95F49CC}" type="pres">
      <dgm:prSet presAssocID="{CDF6616E-6D3A-4D06-8BD5-7D15531094BF}" presName="parentText" presStyleLbl="node1" presStyleIdx="1" presStyleCnt="4" custScaleY="63070" custLinFactNeighborX="126" custLinFactNeighborY="-17399">
        <dgm:presLayoutVars>
          <dgm:chMax val="0"/>
          <dgm:bulletEnabled val="1"/>
        </dgm:presLayoutVars>
      </dgm:prSet>
      <dgm:spPr/>
      <dgm:t>
        <a:bodyPr/>
        <a:lstStyle/>
        <a:p>
          <a:endParaRPr lang="zh-CN" altLang="en-US"/>
        </a:p>
      </dgm:t>
    </dgm:pt>
    <dgm:pt modelId="{57D22383-922D-4A9B-ADC1-09B90F785375}" type="pres">
      <dgm:prSet presAssocID="{5D249047-7811-443D-9AFC-99BD17BB19E2}" presName="spacer" presStyleCnt="0"/>
      <dgm:spPr/>
    </dgm:pt>
    <dgm:pt modelId="{EA67D6A0-3DEF-4C31-AF99-2E2D90EFD8E6}" type="pres">
      <dgm:prSet presAssocID="{EED17BC8-2FB2-47EB-B577-78807CA2A76E}" presName="parentText" presStyleLbl="node1" presStyleIdx="2" presStyleCnt="4" custScaleY="34139" custLinFactNeighborX="126" custLinFactNeighborY="-3704">
        <dgm:presLayoutVars>
          <dgm:chMax val="0"/>
          <dgm:bulletEnabled val="1"/>
        </dgm:presLayoutVars>
      </dgm:prSet>
      <dgm:spPr/>
      <dgm:t>
        <a:bodyPr/>
        <a:lstStyle/>
        <a:p>
          <a:endParaRPr lang="zh-CN" altLang="en-US"/>
        </a:p>
      </dgm:t>
    </dgm:pt>
    <dgm:pt modelId="{6C5B6B78-BE7C-4E91-A118-2E7195E25E49}" type="pres">
      <dgm:prSet presAssocID="{D7616397-2C03-4C76-9F85-3A90C34190E3}" presName="spacer" presStyleCnt="0"/>
      <dgm:spPr/>
    </dgm:pt>
    <dgm:pt modelId="{44986FF3-A248-4140-8A08-201253B676D2}" type="pres">
      <dgm:prSet presAssocID="{46FF7292-BBBA-4770-85DD-C8BF66AA8790}" presName="parentText" presStyleLbl="node1" presStyleIdx="3" presStyleCnt="4" custScaleY="57330" custLinFactNeighborX="126" custLinFactNeighborY="39764">
        <dgm:presLayoutVars>
          <dgm:chMax val="0"/>
          <dgm:bulletEnabled val="1"/>
        </dgm:presLayoutVars>
      </dgm:prSet>
      <dgm:spPr>
        <a:prstGeom prst="rect">
          <a:avLst/>
        </a:prstGeom>
      </dgm:spPr>
      <dgm:t>
        <a:bodyPr/>
        <a:lstStyle/>
        <a:p>
          <a:endParaRPr lang="zh-CN" altLang="en-US"/>
        </a:p>
      </dgm:t>
    </dgm:pt>
  </dgm:ptLst>
  <dgm:cxnLst>
    <dgm:cxn modelId="{2D84E177-D0A9-4A3F-8379-C328C798F431}" type="presOf" srcId="{EED17BC8-2FB2-47EB-B577-78807CA2A76E}" destId="{EA67D6A0-3DEF-4C31-AF99-2E2D90EFD8E6}" srcOrd="0" destOrd="0" presId="urn:microsoft.com/office/officeart/2005/8/layout/vList2"/>
    <dgm:cxn modelId="{320A3358-4596-4803-8543-C11BA03EE2D4}" type="presOf" srcId="{CDF6616E-6D3A-4D06-8BD5-7D15531094BF}" destId="{1932EC13-3539-465F-8C76-10B5D95F49CC}" srcOrd="0" destOrd="0" presId="urn:microsoft.com/office/officeart/2005/8/layout/vList2"/>
    <dgm:cxn modelId="{5F04F68B-D0E1-480C-837A-60816F46B06F}" srcId="{1C8F6311-8B9D-46C7-AD39-E03E84447F40}" destId="{CDF6616E-6D3A-4D06-8BD5-7D15531094BF}" srcOrd="1" destOrd="0" parTransId="{3F054069-1E98-4FAA-A005-E1DCD9FC629E}" sibTransId="{5D249047-7811-443D-9AFC-99BD17BB19E2}"/>
    <dgm:cxn modelId="{06E1A95F-205C-4057-ADCC-21044A893BC6}" srcId="{1C8F6311-8B9D-46C7-AD39-E03E84447F40}" destId="{46FF7292-BBBA-4770-85DD-C8BF66AA8790}" srcOrd="3" destOrd="0" parTransId="{0A7AF5D3-C7C4-49D1-AF7C-A2657F8D702C}" sibTransId="{83A76103-BCB9-4EB8-BA8A-A2049D81D7DA}"/>
    <dgm:cxn modelId="{9CD4AB72-406D-4549-827D-D7BC06E54D40}" type="presOf" srcId="{46FF7292-BBBA-4770-85DD-C8BF66AA8790}" destId="{44986FF3-A248-4140-8A08-201253B676D2}" srcOrd="0" destOrd="0" presId="urn:microsoft.com/office/officeart/2005/8/layout/vList2"/>
    <dgm:cxn modelId="{3B8B04D7-3362-4998-9D55-64A4282248D5}" type="presOf" srcId="{32C5E8AD-0DBE-41D6-B510-080013395B0C}" destId="{BAA60263-79A1-47A0-9FAD-BFCA7F057032}" srcOrd="0" destOrd="0" presId="urn:microsoft.com/office/officeart/2005/8/layout/vList2"/>
    <dgm:cxn modelId="{00E173F1-1A24-4D45-98B7-42094470B36D}" srcId="{1C8F6311-8B9D-46C7-AD39-E03E84447F40}" destId="{EED17BC8-2FB2-47EB-B577-78807CA2A76E}" srcOrd="2" destOrd="0" parTransId="{744838F0-12D4-42DD-8875-C171F9A5AC45}" sibTransId="{D7616397-2C03-4C76-9F85-3A90C34190E3}"/>
    <dgm:cxn modelId="{25BFDB2F-24C8-4EF7-8ACD-8D6FF9FD8EC6}" srcId="{1C8F6311-8B9D-46C7-AD39-E03E84447F40}" destId="{32C5E8AD-0DBE-41D6-B510-080013395B0C}" srcOrd="0" destOrd="0" parTransId="{C0F6C71F-BF49-4634-B8C6-74C5DAD41ADF}" sibTransId="{09C01AA9-6717-4DA1-B1CE-E94AABDB4D31}"/>
    <dgm:cxn modelId="{0887FBE4-7A58-4A8B-980A-2983C532AB13}" type="presOf" srcId="{1C8F6311-8B9D-46C7-AD39-E03E84447F40}" destId="{E431E314-0FC9-40D1-A713-3AA7A129A2FA}" srcOrd="0" destOrd="0" presId="urn:microsoft.com/office/officeart/2005/8/layout/vList2"/>
    <dgm:cxn modelId="{97EB5526-2AD9-4DB9-A307-6F01C4744048}" type="presParOf" srcId="{E431E314-0FC9-40D1-A713-3AA7A129A2FA}" destId="{BAA60263-79A1-47A0-9FAD-BFCA7F057032}" srcOrd="0" destOrd="0" presId="urn:microsoft.com/office/officeart/2005/8/layout/vList2"/>
    <dgm:cxn modelId="{D8A965A5-B04E-4423-B9F5-D16A0C0330E0}" type="presParOf" srcId="{E431E314-0FC9-40D1-A713-3AA7A129A2FA}" destId="{86F7BD72-F52D-45D2-817E-BDD9BF153DB8}" srcOrd="1" destOrd="0" presId="urn:microsoft.com/office/officeart/2005/8/layout/vList2"/>
    <dgm:cxn modelId="{A3599260-20E0-4375-A1A8-31D2752A63CE}" type="presParOf" srcId="{E431E314-0FC9-40D1-A713-3AA7A129A2FA}" destId="{1932EC13-3539-465F-8C76-10B5D95F49CC}" srcOrd="2" destOrd="0" presId="urn:microsoft.com/office/officeart/2005/8/layout/vList2"/>
    <dgm:cxn modelId="{B61924E8-BD70-4B42-80D4-22A914AE57A7}" type="presParOf" srcId="{E431E314-0FC9-40D1-A713-3AA7A129A2FA}" destId="{57D22383-922D-4A9B-ADC1-09B90F785375}" srcOrd="3" destOrd="0" presId="urn:microsoft.com/office/officeart/2005/8/layout/vList2"/>
    <dgm:cxn modelId="{B736381F-D8CF-4E93-8284-F8406FBC8217}" type="presParOf" srcId="{E431E314-0FC9-40D1-A713-3AA7A129A2FA}" destId="{EA67D6A0-3DEF-4C31-AF99-2E2D90EFD8E6}" srcOrd="4" destOrd="0" presId="urn:microsoft.com/office/officeart/2005/8/layout/vList2"/>
    <dgm:cxn modelId="{68F56844-5845-4CEC-9125-646C4080B57B}" type="presParOf" srcId="{E431E314-0FC9-40D1-A713-3AA7A129A2FA}" destId="{6C5B6B78-BE7C-4E91-A118-2E7195E25E49}" srcOrd="5" destOrd="0" presId="urn:microsoft.com/office/officeart/2005/8/layout/vList2"/>
    <dgm:cxn modelId="{9249A2F1-234E-47EC-946F-5D83943F254B}" type="presParOf" srcId="{E431E314-0FC9-40D1-A713-3AA7A129A2FA}" destId="{44986FF3-A248-4140-8A08-201253B676D2}" srcOrd="6"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AC4FDB-EF23-4B6B-9CBF-FB6B4DD05D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BBFA6530-86DB-4C9B-9CD2-65C5B9FCDB10}">
      <dgm:prSet custT="1"/>
      <dgm:spPr/>
      <dgm:t>
        <a:bodyPr/>
        <a:lstStyle/>
        <a:p>
          <a:pPr rtl="0"/>
          <a:r>
            <a:rPr lang="en-US" sz="2000" smtClean="0">
              <a:latin typeface="阿里巴巴普惠体 L" pitchFamily="18" charset="-122"/>
              <a:ea typeface="阿里巴巴普惠体 L" pitchFamily="18" charset="-122"/>
              <a:cs typeface="阿里巴巴普惠体 L" pitchFamily="18" charset="-122"/>
            </a:rPr>
            <a:t>1</a:t>
          </a:r>
          <a:r>
            <a:rPr lang="zh-CN" sz="2000" smtClean="0">
              <a:latin typeface="阿里巴巴普惠体 L" pitchFamily="18" charset="-122"/>
              <a:ea typeface="阿里巴巴普惠体 L" pitchFamily="18" charset="-122"/>
              <a:cs typeface="阿里巴巴普惠体 L" pitchFamily="18" charset="-122"/>
            </a:rPr>
            <a:t>、延续目前期货组合保证金优惠思路，交易所结算时按照一定优先级将客户持仓重新组合给予保证金优惠。</a:t>
          </a:r>
          <a:endParaRPr lang="zh-CN" sz="2000">
            <a:latin typeface="阿里巴巴普惠体 L" pitchFamily="18" charset="-122"/>
            <a:ea typeface="阿里巴巴普惠体 L" pitchFamily="18" charset="-122"/>
            <a:cs typeface="阿里巴巴普惠体 L" pitchFamily="18" charset="-122"/>
          </a:endParaRPr>
        </a:p>
      </dgm:t>
    </dgm:pt>
    <dgm:pt modelId="{8D2DD499-9D04-49FB-B23B-E610E80D2C66}" type="parTrans" cxnId="{513C4D61-F4FB-48C8-A96F-AEF31D2A9D97}">
      <dgm:prSet/>
      <dgm:spPr/>
      <dgm:t>
        <a:bodyPr/>
        <a:lstStyle/>
        <a:p>
          <a:endParaRPr lang="zh-CN" altLang="en-US"/>
        </a:p>
      </dgm:t>
    </dgm:pt>
    <dgm:pt modelId="{1DDB2351-0C2A-4071-8353-2814E6C68AA4}" type="sibTrans" cxnId="{513C4D61-F4FB-48C8-A96F-AEF31D2A9D97}">
      <dgm:prSet/>
      <dgm:spPr/>
      <dgm:t>
        <a:bodyPr/>
        <a:lstStyle/>
        <a:p>
          <a:endParaRPr lang="zh-CN" altLang="en-US"/>
        </a:p>
      </dgm:t>
    </dgm:pt>
    <dgm:pt modelId="{86DE6625-2C5A-469C-B350-28A4C887E1C0}">
      <dgm:prSet custT="1"/>
      <dgm:spPr/>
      <dgm:t>
        <a:bodyPr/>
        <a:lstStyle/>
        <a:p>
          <a:pPr rtl="0"/>
          <a:r>
            <a:rPr lang="en-US" sz="2000" smtClean="0">
              <a:latin typeface="阿里巴巴普惠体 L" pitchFamily="18" charset="-122"/>
              <a:ea typeface="阿里巴巴普惠体 L" pitchFamily="18" charset="-122"/>
              <a:cs typeface="阿里巴巴普惠体 L" pitchFamily="18" charset="-122"/>
            </a:rPr>
            <a:t>2</a:t>
          </a:r>
          <a:r>
            <a:rPr lang="zh-CN" sz="2000" smtClean="0">
              <a:latin typeface="阿里巴巴普惠体 L" pitchFamily="18" charset="-122"/>
              <a:ea typeface="阿里巴巴普惠体 L" pitchFamily="18" charset="-122"/>
              <a:cs typeface="阿里巴巴普惠体 L" pitchFamily="18" charset="-122"/>
            </a:rPr>
            <a:t>、客户可以选择申请保留组合资格（</a:t>
          </a:r>
          <a:r>
            <a:rPr lang="zh-CN" altLang="en-US" sz="2000" smtClean="0">
              <a:latin typeface="阿里巴巴普惠体 L" pitchFamily="18" charset="-122"/>
              <a:ea typeface="阿里巴巴普惠体 L" pitchFamily="18" charset="-122"/>
              <a:cs typeface="阿里巴巴普惠体 L" pitchFamily="18" charset="-122"/>
            </a:rPr>
            <a:t>只限产业客户和机构户使用此功能</a:t>
          </a:r>
          <a:r>
            <a:rPr lang="zh-CN" sz="2000" smtClean="0">
              <a:latin typeface="阿里巴巴普惠体 L" pitchFamily="18" charset="-122"/>
              <a:ea typeface="阿里巴巴普惠体 L" pitchFamily="18" charset="-122"/>
              <a:cs typeface="阿里巴巴普惠体 L" pitchFamily="18" charset="-122"/>
            </a:rPr>
            <a:t>），交易所审批通过后，结算时交易所将保留这些客户的盘中组合持仓，且不将剩余单腿持仓进行组合。</a:t>
          </a:r>
          <a:endParaRPr lang="zh-CN" sz="2000">
            <a:latin typeface="阿里巴巴普惠体 L" pitchFamily="18" charset="-122"/>
            <a:ea typeface="阿里巴巴普惠体 L" pitchFamily="18" charset="-122"/>
            <a:cs typeface="阿里巴巴普惠体 L" pitchFamily="18" charset="-122"/>
          </a:endParaRPr>
        </a:p>
      </dgm:t>
    </dgm:pt>
    <dgm:pt modelId="{56C88081-EEA3-4503-B5CB-41C80E8244B9}" type="parTrans" cxnId="{8388B51C-16B6-4575-BA57-17A7BE026356}">
      <dgm:prSet/>
      <dgm:spPr/>
      <dgm:t>
        <a:bodyPr/>
        <a:lstStyle/>
        <a:p>
          <a:endParaRPr lang="zh-CN" altLang="en-US"/>
        </a:p>
      </dgm:t>
    </dgm:pt>
    <dgm:pt modelId="{966718F1-F8C8-4849-9CCA-BF3033117C8B}" type="sibTrans" cxnId="{8388B51C-16B6-4575-BA57-17A7BE026356}">
      <dgm:prSet/>
      <dgm:spPr/>
      <dgm:t>
        <a:bodyPr/>
        <a:lstStyle/>
        <a:p>
          <a:endParaRPr lang="zh-CN" altLang="en-US"/>
        </a:p>
      </dgm:t>
    </dgm:pt>
    <dgm:pt modelId="{107351AA-DFB5-4C4D-93E6-A6AB4ACB1C1F}" type="pres">
      <dgm:prSet presAssocID="{15AC4FDB-EF23-4B6B-9CBF-FB6B4DD05D9B}" presName="linear" presStyleCnt="0">
        <dgm:presLayoutVars>
          <dgm:animLvl val="lvl"/>
          <dgm:resizeHandles val="exact"/>
        </dgm:presLayoutVars>
      </dgm:prSet>
      <dgm:spPr/>
      <dgm:t>
        <a:bodyPr/>
        <a:lstStyle/>
        <a:p>
          <a:endParaRPr lang="zh-CN" altLang="en-US"/>
        </a:p>
      </dgm:t>
    </dgm:pt>
    <dgm:pt modelId="{9E2308B5-BB5C-480B-8C0A-DA333E69559B}" type="pres">
      <dgm:prSet presAssocID="{BBFA6530-86DB-4C9B-9CD2-65C5B9FCDB10}" presName="parentText" presStyleLbl="node1" presStyleIdx="0" presStyleCnt="2" custLinFactY="-14678" custLinFactNeighborX="126" custLinFactNeighborY="-100000">
        <dgm:presLayoutVars>
          <dgm:chMax val="0"/>
          <dgm:bulletEnabled val="1"/>
        </dgm:presLayoutVars>
      </dgm:prSet>
      <dgm:spPr/>
      <dgm:t>
        <a:bodyPr/>
        <a:lstStyle/>
        <a:p>
          <a:endParaRPr lang="zh-CN" altLang="en-US"/>
        </a:p>
      </dgm:t>
    </dgm:pt>
    <dgm:pt modelId="{F1B65B1A-4764-441B-BE50-A75FBA01222D}" type="pres">
      <dgm:prSet presAssocID="{1DDB2351-0C2A-4071-8353-2814E6C68AA4}" presName="spacer" presStyleCnt="0"/>
      <dgm:spPr/>
    </dgm:pt>
    <dgm:pt modelId="{806A493B-FEC1-4BF1-BEE3-C52FAE28FD39}" type="pres">
      <dgm:prSet presAssocID="{86DE6625-2C5A-469C-B350-28A4C887E1C0}" presName="parentText" presStyleLbl="node1" presStyleIdx="1" presStyleCnt="2" custLinFactY="-15835" custLinFactNeighborX="126" custLinFactNeighborY="-100000">
        <dgm:presLayoutVars>
          <dgm:chMax val="0"/>
          <dgm:bulletEnabled val="1"/>
        </dgm:presLayoutVars>
      </dgm:prSet>
      <dgm:spPr/>
      <dgm:t>
        <a:bodyPr/>
        <a:lstStyle/>
        <a:p>
          <a:endParaRPr lang="zh-CN" altLang="en-US"/>
        </a:p>
      </dgm:t>
    </dgm:pt>
  </dgm:ptLst>
  <dgm:cxnLst>
    <dgm:cxn modelId="{74D69192-A310-4A8B-8EB8-6A7B911AA34F}" type="presOf" srcId="{BBFA6530-86DB-4C9B-9CD2-65C5B9FCDB10}" destId="{9E2308B5-BB5C-480B-8C0A-DA333E69559B}" srcOrd="0" destOrd="0" presId="urn:microsoft.com/office/officeart/2005/8/layout/vList2"/>
    <dgm:cxn modelId="{987B172A-7A9C-4506-87E3-C7784BC3A630}" type="presOf" srcId="{86DE6625-2C5A-469C-B350-28A4C887E1C0}" destId="{806A493B-FEC1-4BF1-BEE3-C52FAE28FD39}" srcOrd="0" destOrd="0" presId="urn:microsoft.com/office/officeart/2005/8/layout/vList2"/>
    <dgm:cxn modelId="{776263F6-FFC9-4660-B245-9158C5130FBD}" type="presOf" srcId="{15AC4FDB-EF23-4B6B-9CBF-FB6B4DD05D9B}" destId="{107351AA-DFB5-4C4D-93E6-A6AB4ACB1C1F}" srcOrd="0" destOrd="0" presId="urn:microsoft.com/office/officeart/2005/8/layout/vList2"/>
    <dgm:cxn modelId="{8388B51C-16B6-4575-BA57-17A7BE026356}" srcId="{15AC4FDB-EF23-4B6B-9CBF-FB6B4DD05D9B}" destId="{86DE6625-2C5A-469C-B350-28A4C887E1C0}" srcOrd="1" destOrd="0" parTransId="{56C88081-EEA3-4503-B5CB-41C80E8244B9}" sibTransId="{966718F1-F8C8-4849-9CCA-BF3033117C8B}"/>
    <dgm:cxn modelId="{513C4D61-F4FB-48C8-A96F-AEF31D2A9D97}" srcId="{15AC4FDB-EF23-4B6B-9CBF-FB6B4DD05D9B}" destId="{BBFA6530-86DB-4C9B-9CD2-65C5B9FCDB10}" srcOrd="0" destOrd="0" parTransId="{8D2DD499-9D04-49FB-B23B-E610E80D2C66}" sibTransId="{1DDB2351-0C2A-4071-8353-2814E6C68AA4}"/>
    <dgm:cxn modelId="{4FDDA2E0-33AB-4E40-8687-95270BFE29A2}" type="presParOf" srcId="{107351AA-DFB5-4C4D-93E6-A6AB4ACB1C1F}" destId="{9E2308B5-BB5C-480B-8C0A-DA333E69559B}" srcOrd="0" destOrd="0" presId="urn:microsoft.com/office/officeart/2005/8/layout/vList2"/>
    <dgm:cxn modelId="{B6C8A5E4-5102-4BD4-9C21-E24AFD14F323}" type="presParOf" srcId="{107351AA-DFB5-4C4D-93E6-A6AB4ACB1C1F}" destId="{F1B65B1A-4764-441B-BE50-A75FBA01222D}" srcOrd="1" destOrd="0" presId="urn:microsoft.com/office/officeart/2005/8/layout/vList2"/>
    <dgm:cxn modelId="{0F66C6A7-BFE1-4EEC-83F1-A2408B6A7762}" type="presParOf" srcId="{107351AA-DFB5-4C4D-93E6-A6AB4ACB1C1F}" destId="{806A493B-FEC1-4BF1-BEE3-C52FAE28FD39}" srcOrd="2" destOrd="0" presId="urn:microsoft.com/office/officeart/2005/8/layout/vList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35FA7F-2851-47A4-9C4D-42B58EFA17F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38FE4FC1-6D59-451B-A56F-4967117A4B8C}">
      <dgm:prSet custT="1"/>
      <dgm:spPr/>
      <dgm:t>
        <a:bodyPr/>
        <a:lstStyle/>
        <a:p>
          <a:pPr rtl="0"/>
          <a:r>
            <a:rPr lang="en-US" altLang="zh-CN" sz="2000" smtClean="0">
              <a:latin typeface="阿里巴巴普惠体 L" pitchFamily="18" charset="-122"/>
              <a:ea typeface="阿里巴巴普惠体 L" pitchFamily="18" charset="-122"/>
              <a:cs typeface="阿里巴巴普惠体 L" pitchFamily="18" charset="-122"/>
            </a:rPr>
            <a:t>2</a:t>
          </a:r>
          <a:r>
            <a:rPr lang="zh-CN" sz="2000" smtClean="0">
              <a:latin typeface="阿里巴巴普惠体 L" pitchFamily="18" charset="-122"/>
              <a:ea typeface="阿里巴巴普惠体 L" pitchFamily="18" charset="-122"/>
              <a:cs typeface="阿里巴巴普惠体 L" pitchFamily="18" charset="-122"/>
            </a:rPr>
            <a:t>、在平仓成交过程中，交易所释放保证金遵循先平单腿持仓，后平优惠组合持仓的原则；当平仓需打破优惠组合时，按照优惠组合持仓的优先级从低到高进行打破。</a:t>
          </a:r>
          <a:endParaRPr lang="zh-CN" sz="2000">
            <a:latin typeface="阿里巴巴普惠体 L" pitchFamily="18" charset="-122"/>
            <a:ea typeface="阿里巴巴普惠体 L" pitchFamily="18" charset="-122"/>
            <a:cs typeface="阿里巴巴普惠体 L" pitchFamily="18" charset="-122"/>
          </a:endParaRPr>
        </a:p>
      </dgm:t>
    </dgm:pt>
    <dgm:pt modelId="{3C1E0207-8D94-4E49-A49B-07E509D12661}" type="parTrans" cxnId="{76B7FF4C-7ECB-4BFC-B570-17CF5765D665}">
      <dgm:prSet/>
      <dgm:spPr/>
      <dgm:t>
        <a:bodyPr/>
        <a:lstStyle/>
        <a:p>
          <a:endParaRPr lang="zh-CN" altLang="en-US"/>
        </a:p>
      </dgm:t>
    </dgm:pt>
    <dgm:pt modelId="{A6A5947A-BCEF-4754-912A-A45D2F9661FB}" type="sibTrans" cxnId="{76B7FF4C-7ECB-4BFC-B570-17CF5765D665}">
      <dgm:prSet/>
      <dgm:spPr/>
      <dgm:t>
        <a:bodyPr/>
        <a:lstStyle/>
        <a:p>
          <a:endParaRPr lang="zh-CN" altLang="en-US"/>
        </a:p>
      </dgm:t>
    </dgm:pt>
    <dgm:pt modelId="{E8854887-9E56-4C46-A012-526C65DD88DD}">
      <dgm:prSet custT="1"/>
      <dgm:spPr/>
      <dgm:t>
        <a:bodyPr/>
        <a:lstStyle/>
        <a:p>
          <a:pPr rtl="0"/>
          <a:r>
            <a:rPr lang="en-US" sz="2000" smtClean="0">
              <a:latin typeface="阿里巴巴普惠体 L" pitchFamily="18" charset="-122"/>
              <a:ea typeface="阿里巴巴普惠体 L" pitchFamily="18" charset="-122"/>
              <a:cs typeface="阿里巴巴普惠体 L" pitchFamily="18" charset="-122"/>
            </a:rPr>
            <a:t>3</a:t>
          </a:r>
          <a:r>
            <a:rPr lang="zh-CN" sz="2000" smtClean="0">
              <a:latin typeface="阿里巴巴普惠体 L" pitchFamily="18" charset="-122"/>
              <a:ea typeface="阿里巴巴普惠体 L" pitchFamily="18" charset="-122"/>
              <a:cs typeface="阿里巴巴普惠体 L" pitchFamily="18" charset="-122"/>
            </a:rPr>
            <a:t>、</a:t>
          </a:r>
          <a:r>
            <a:rPr lang="zh-CN" altLang="en-US" sz="2000" smtClean="0">
              <a:latin typeface="阿里巴巴普惠体 L" pitchFamily="18" charset="-122"/>
              <a:ea typeface="阿里巴巴普惠体 L" pitchFamily="18" charset="-122"/>
              <a:cs typeface="阿里巴巴普惠体 L" pitchFamily="18" charset="-122"/>
            </a:rPr>
            <a:t>客户存在调整组合持仓的需求，提供解锁功能，客户可自行调整组合持仓，客户在平组合持仓时无需提前解锁，但需要校验解锁后客户可用资金余额是否足够，资金不足无法解锁。</a:t>
          </a:r>
          <a:endParaRPr lang="zh-CN" sz="2000">
            <a:latin typeface="阿里巴巴普惠体 L" pitchFamily="18" charset="-122"/>
            <a:ea typeface="阿里巴巴普惠体 L" pitchFamily="18" charset="-122"/>
            <a:cs typeface="阿里巴巴普惠体 L" pitchFamily="18" charset="-122"/>
          </a:endParaRPr>
        </a:p>
      </dgm:t>
    </dgm:pt>
    <dgm:pt modelId="{077D34F2-29C7-4732-9634-0F9F15327542}" type="parTrans" cxnId="{FEF7BFE7-D332-4996-B416-CF245C414A94}">
      <dgm:prSet/>
      <dgm:spPr/>
      <dgm:t>
        <a:bodyPr/>
        <a:lstStyle/>
        <a:p>
          <a:endParaRPr lang="zh-CN" altLang="en-US"/>
        </a:p>
      </dgm:t>
    </dgm:pt>
    <dgm:pt modelId="{D0FBD09F-4743-4866-8C27-3654F0AF7BA7}" type="sibTrans" cxnId="{FEF7BFE7-D332-4996-B416-CF245C414A94}">
      <dgm:prSet/>
      <dgm:spPr/>
      <dgm:t>
        <a:bodyPr/>
        <a:lstStyle/>
        <a:p>
          <a:endParaRPr lang="zh-CN" altLang="en-US"/>
        </a:p>
      </dgm:t>
    </dgm:pt>
    <dgm:pt modelId="{F3D9AA0E-BD0D-4872-888C-DD44A283E83F}">
      <dgm:prSet custT="1"/>
      <dgm:spPr/>
      <dgm:t>
        <a:bodyPr/>
        <a:lstStyle/>
        <a:p>
          <a:pPr rtl="0"/>
          <a:r>
            <a:rPr lang="en-US" altLang="zh-CN" sz="2000" smtClean="0">
              <a:latin typeface="阿里巴巴普惠体 L" pitchFamily="18" charset="-122"/>
              <a:ea typeface="阿里巴巴普惠体 L" pitchFamily="18" charset="-122"/>
              <a:cs typeface="阿里巴巴普惠体 L" pitchFamily="18" charset="-122"/>
            </a:rPr>
            <a:t>1</a:t>
          </a:r>
          <a:r>
            <a:rPr lang="zh-CN" altLang="en-US" sz="2000" smtClean="0">
              <a:latin typeface="阿里巴巴普惠体 L" pitchFamily="18" charset="-122"/>
              <a:ea typeface="阿里巴巴普惠体 L" pitchFamily="18" charset="-122"/>
              <a:cs typeface="阿里巴巴普惠体 L" pitchFamily="18" charset="-122"/>
            </a:rPr>
            <a:t>、</a:t>
          </a:r>
          <a:r>
            <a:rPr lang="zh-CN" sz="2000" smtClean="0">
              <a:latin typeface="阿里巴巴普惠体 L" pitchFamily="18" charset="-122"/>
              <a:ea typeface="阿里巴巴普惠体 L" pitchFamily="18" charset="-122"/>
              <a:cs typeface="阿里巴巴普惠体 L" pitchFamily="18" charset="-122"/>
            </a:rPr>
            <a:t>在平仓成交过程中，交易所计算平仓盈亏遵循先开先平原则。</a:t>
          </a:r>
          <a:endParaRPr lang="zh-CN" sz="2000">
            <a:latin typeface="阿里巴巴普惠体 L" pitchFamily="18" charset="-122"/>
            <a:ea typeface="阿里巴巴普惠体 L" pitchFamily="18" charset="-122"/>
            <a:cs typeface="阿里巴巴普惠体 L" pitchFamily="18" charset="-122"/>
          </a:endParaRPr>
        </a:p>
      </dgm:t>
    </dgm:pt>
    <dgm:pt modelId="{7F9F6DF8-18F3-44BD-99A9-761E9D72BD55}" type="parTrans" cxnId="{7C2FB7D9-5C1E-4E31-AEB6-C1C1C259D72B}">
      <dgm:prSet/>
      <dgm:spPr/>
      <dgm:t>
        <a:bodyPr/>
        <a:lstStyle/>
        <a:p>
          <a:endParaRPr lang="zh-CN" altLang="en-US"/>
        </a:p>
      </dgm:t>
    </dgm:pt>
    <dgm:pt modelId="{2EEF1F5A-4730-484B-8B29-CC5BFCE83F98}" type="sibTrans" cxnId="{7C2FB7D9-5C1E-4E31-AEB6-C1C1C259D72B}">
      <dgm:prSet/>
      <dgm:spPr/>
      <dgm:t>
        <a:bodyPr/>
        <a:lstStyle/>
        <a:p>
          <a:endParaRPr lang="zh-CN" altLang="en-US"/>
        </a:p>
      </dgm:t>
    </dgm:pt>
    <dgm:pt modelId="{B8F66235-D6F3-413A-844C-8C02E682FE79}" type="pres">
      <dgm:prSet presAssocID="{2135FA7F-2851-47A4-9C4D-42B58EFA17F7}" presName="linear" presStyleCnt="0">
        <dgm:presLayoutVars>
          <dgm:animLvl val="lvl"/>
          <dgm:resizeHandles val="exact"/>
        </dgm:presLayoutVars>
      </dgm:prSet>
      <dgm:spPr/>
      <dgm:t>
        <a:bodyPr/>
        <a:lstStyle/>
        <a:p>
          <a:endParaRPr lang="zh-CN" altLang="en-US"/>
        </a:p>
      </dgm:t>
    </dgm:pt>
    <dgm:pt modelId="{48BEA5F3-DAFB-4CF4-AE6D-C78C384A799E}" type="pres">
      <dgm:prSet presAssocID="{F3D9AA0E-BD0D-4872-888C-DD44A283E83F}" presName="parentText" presStyleLbl="node1" presStyleIdx="0" presStyleCnt="3" custScaleY="64781" custLinFactNeighborX="126" custLinFactNeighborY="48057">
        <dgm:presLayoutVars>
          <dgm:chMax val="0"/>
          <dgm:bulletEnabled val="1"/>
        </dgm:presLayoutVars>
      </dgm:prSet>
      <dgm:spPr/>
      <dgm:t>
        <a:bodyPr/>
        <a:lstStyle/>
        <a:p>
          <a:endParaRPr lang="zh-CN" altLang="en-US"/>
        </a:p>
      </dgm:t>
    </dgm:pt>
    <dgm:pt modelId="{5311E510-B2C7-4059-ABA6-BEC89FA66285}" type="pres">
      <dgm:prSet presAssocID="{2EEF1F5A-4730-484B-8B29-CC5BFCE83F98}" presName="spacer" presStyleCnt="0"/>
      <dgm:spPr/>
    </dgm:pt>
    <dgm:pt modelId="{C0E84DDF-E0F2-4A88-AB74-6A96F5DB9B6F}" type="pres">
      <dgm:prSet presAssocID="{38FE4FC1-6D59-451B-A56F-4967117A4B8C}" presName="parentText" presStyleLbl="node1" presStyleIdx="1" presStyleCnt="3" custScaleY="115622" custLinFactNeighborX="126" custLinFactNeighborY="32191">
        <dgm:presLayoutVars>
          <dgm:chMax val="0"/>
          <dgm:bulletEnabled val="1"/>
        </dgm:presLayoutVars>
      </dgm:prSet>
      <dgm:spPr/>
      <dgm:t>
        <a:bodyPr/>
        <a:lstStyle/>
        <a:p>
          <a:endParaRPr lang="zh-CN" altLang="en-US"/>
        </a:p>
      </dgm:t>
    </dgm:pt>
    <dgm:pt modelId="{548276CA-F0AF-4C30-ACDF-A55F9D40FDA2}" type="pres">
      <dgm:prSet presAssocID="{A6A5947A-BCEF-4754-912A-A45D2F9661FB}" presName="spacer" presStyleCnt="0"/>
      <dgm:spPr/>
    </dgm:pt>
    <dgm:pt modelId="{27FA3661-4DBF-469F-805B-7A84238ADA39}" type="pres">
      <dgm:prSet presAssocID="{E8854887-9E56-4C46-A012-526C65DD88DD}" presName="parentText" presStyleLbl="node1" presStyleIdx="2" presStyleCnt="3" custScaleY="94712" custLinFactNeighborX="126" custLinFactNeighborY="10998">
        <dgm:presLayoutVars>
          <dgm:chMax val="0"/>
          <dgm:bulletEnabled val="1"/>
        </dgm:presLayoutVars>
      </dgm:prSet>
      <dgm:spPr/>
      <dgm:t>
        <a:bodyPr/>
        <a:lstStyle/>
        <a:p>
          <a:endParaRPr lang="zh-CN" altLang="en-US"/>
        </a:p>
      </dgm:t>
    </dgm:pt>
  </dgm:ptLst>
  <dgm:cxnLst>
    <dgm:cxn modelId="{7C2FB7D9-5C1E-4E31-AEB6-C1C1C259D72B}" srcId="{2135FA7F-2851-47A4-9C4D-42B58EFA17F7}" destId="{F3D9AA0E-BD0D-4872-888C-DD44A283E83F}" srcOrd="0" destOrd="0" parTransId="{7F9F6DF8-18F3-44BD-99A9-761E9D72BD55}" sibTransId="{2EEF1F5A-4730-484B-8B29-CC5BFCE83F98}"/>
    <dgm:cxn modelId="{4D4435F0-8287-4663-9C10-E92E9536C842}" type="presOf" srcId="{38FE4FC1-6D59-451B-A56F-4967117A4B8C}" destId="{C0E84DDF-E0F2-4A88-AB74-6A96F5DB9B6F}" srcOrd="0" destOrd="0" presId="urn:microsoft.com/office/officeart/2005/8/layout/vList2"/>
    <dgm:cxn modelId="{CE4DA279-CA26-465F-9EB2-6BCE17FAFBF5}" type="presOf" srcId="{F3D9AA0E-BD0D-4872-888C-DD44A283E83F}" destId="{48BEA5F3-DAFB-4CF4-AE6D-C78C384A799E}" srcOrd="0" destOrd="0" presId="urn:microsoft.com/office/officeart/2005/8/layout/vList2"/>
    <dgm:cxn modelId="{C27F14ED-35AB-41D0-A3CC-284357A168C4}" type="presOf" srcId="{2135FA7F-2851-47A4-9C4D-42B58EFA17F7}" destId="{B8F66235-D6F3-413A-844C-8C02E682FE79}" srcOrd="0" destOrd="0" presId="urn:microsoft.com/office/officeart/2005/8/layout/vList2"/>
    <dgm:cxn modelId="{C26D154F-46CA-4982-8E39-8B97E47E87EB}" type="presOf" srcId="{E8854887-9E56-4C46-A012-526C65DD88DD}" destId="{27FA3661-4DBF-469F-805B-7A84238ADA39}" srcOrd="0" destOrd="0" presId="urn:microsoft.com/office/officeart/2005/8/layout/vList2"/>
    <dgm:cxn modelId="{76B7FF4C-7ECB-4BFC-B570-17CF5765D665}" srcId="{2135FA7F-2851-47A4-9C4D-42B58EFA17F7}" destId="{38FE4FC1-6D59-451B-A56F-4967117A4B8C}" srcOrd="1" destOrd="0" parTransId="{3C1E0207-8D94-4E49-A49B-07E509D12661}" sibTransId="{A6A5947A-BCEF-4754-912A-A45D2F9661FB}"/>
    <dgm:cxn modelId="{FEF7BFE7-D332-4996-B416-CF245C414A94}" srcId="{2135FA7F-2851-47A4-9C4D-42B58EFA17F7}" destId="{E8854887-9E56-4C46-A012-526C65DD88DD}" srcOrd="2" destOrd="0" parTransId="{077D34F2-29C7-4732-9634-0F9F15327542}" sibTransId="{D0FBD09F-4743-4866-8C27-3654F0AF7BA7}"/>
    <dgm:cxn modelId="{74E749A3-D523-47A2-AF12-D22D5EE014B8}" type="presParOf" srcId="{B8F66235-D6F3-413A-844C-8C02E682FE79}" destId="{48BEA5F3-DAFB-4CF4-AE6D-C78C384A799E}" srcOrd="0" destOrd="0" presId="urn:microsoft.com/office/officeart/2005/8/layout/vList2"/>
    <dgm:cxn modelId="{95E8178D-01DB-44EC-B41B-2544FB50F8C5}" type="presParOf" srcId="{B8F66235-D6F3-413A-844C-8C02E682FE79}" destId="{5311E510-B2C7-4059-ABA6-BEC89FA66285}" srcOrd="1" destOrd="0" presId="urn:microsoft.com/office/officeart/2005/8/layout/vList2"/>
    <dgm:cxn modelId="{58539F16-3A4F-4AE6-82EE-487C93C7C271}" type="presParOf" srcId="{B8F66235-D6F3-413A-844C-8C02E682FE79}" destId="{C0E84DDF-E0F2-4A88-AB74-6A96F5DB9B6F}" srcOrd="2" destOrd="0" presId="urn:microsoft.com/office/officeart/2005/8/layout/vList2"/>
    <dgm:cxn modelId="{C928A4A2-2E25-44A2-B652-978B6AEF6E3C}" type="presParOf" srcId="{B8F66235-D6F3-413A-844C-8C02E682FE79}" destId="{548276CA-F0AF-4C30-ACDF-A55F9D40FDA2}" srcOrd="3" destOrd="0" presId="urn:microsoft.com/office/officeart/2005/8/layout/vList2"/>
    <dgm:cxn modelId="{9BEE71F2-43F2-423D-9777-F13442E637C9}" type="presParOf" srcId="{B8F66235-D6F3-413A-844C-8C02E682FE79}" destId="{27FA3661-4DBF-469F-805B-7A84238ADA39}" srcOrd="4"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4348639-FC02-44BE-AD23-B8767C45639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AAB7D5F9-2AF8-43D9-A6CE-FB82604C1937}">
      <dgm:prSet custT="1"/>
      <dgm:spPr/>
      <dgm:t>
        <a:bodyPr/>
        <a:lstStyle/>
        <a:p>
          <a:pPr rtl="0"/>
          <a:r>
            <a:rPr lang="en-US" sz="2000" smtClean="0">
              <a:latin typeface="阿里巴巴普惠体 L" pitchFamily="18" charset="-122"/>
              <a:ea typeface="阿里巴巴普惠体 L" pitchFamily="18" charset="-122"/>
              <a:cs typeface="阿里巴巴普惠体 L" pitchFamily="18" charset="-122"/>
            </a:rPr>
            <a:t>1</a:t>
          </a:r>
          <a:r>
            <a:rPr lang="zh-CN" sz="2000" smtClean="0">
              <a:latin typeface="阿里巴巴普惠体 L" pitchFamily="18" charset="-122"/>
              <a:ea typeface="阿里巴巴普惠体 L" pitchFamily="18" charset="-122"/>
              <a:cs typeface="阿里巴巴普惠体 L" pitchFamily="18" charset="-122"/>
            </a:rPr>
            <a:t>、使用套保属性套利订单，盘中即可享受优惠。</a:t>
          </a:r>
          <a:endParaRPr lang="zh-CN" sz="2000">
            <a:latin typeface="阿里巴巴普惠体 L" pitchFamily="18" charset="-122"/>
            <a:ea typeface="阿里巴巴普惠体 L" pitchFamily="18" charset="-122"/>
            <a:cs typeface="阿里巴巴普惠体 L" pitchFamily="18" charset="-122"/>
          </a:endParaRPr>
        </a:p>
      </dgm:t>
    </dgm:pt>
    <dgm:pt modelId="{B1366BF0-5CC6-4056-8F8D-8BC1A3476294}" type="parTrans" cxnId="{03A50591-0D03-48A4-9BB8-110943377AF0}">
      <dgm:prSet/>
      <dgm:spPr/>
      <dgm:t>
        <a:bodyPr/>
        <a:lstStyle/>
        <a:p>
          <a:endParaRPr lang="zh-CN" altLang="en-US"/>
        </a:p>
      </dgm:t>
    </dgm:pt>
    <dgm:pt modelId="{D5C27495-8988-47F5-8CA1-EA375C7791F6}" type="sibTrans" cxnId="{03A50591-0D03-48A4-9BB8-110943377AF0}">
      <dgm:prSet/>
      <dgm:spPr/>
      <dgm:t>
        <a:bodyPr/>
        <a:lstStyle/>
        <a:p>
          <a:endParaRPr lang="zh-CN" altLang="en-US"/>
        </a:p>
      </dgm:t>
    </dgm:pt>
    <dgm:pt modelId="{F4910D7F-8236-4E1B-9D45-55465FFABFB5}">
      <dgm:prSet custT="1"/>
      <dgm:spPr/>
      <dgm:t>
        <a:bodyPr/>
        <a:lstStyle/>
        <a:p>
          <a:pPr rtl="0"/>
          <a:r>
            <a:rPr lang="en-US" sz="2000" smtClean="0">
              <a:latin typeface="阿里巴巴普惠体 L" pitchFamily="18" charset="-122"/>
              <a:ea typeface="阿里巴巴普惠体 L" pitchFamily="18" charset="-122"/>
              <a:cs typeface="阿里巴巴普惠体 L" pitchFamily="18" charset="-122"/>
            </a:rPr>
            <a:t>2</a:t>
          </a:r>
          <a:r>
            <a:rPr lang="zh-CN" sz="2000" smtClean="0">
              <a:latin typeface="阿里巴巴普惠体 L" pitchFamily="18" charset="-122"/>
              <a:ea typeface="阿里巴巴普惠体 L" pitchFamily="18" charset="-122"/>
              <a:cs typeface="阿里巴巴普惠体 L" pitchFamily="18" charset="-122"/>
            </a:rPr>
            <a:t>、组合申请支持套期保值持仓。</a:t>
          </a:r>
          <a:endParaRPr lang="zh-CN" sz="2000">
            <a:latin typeface="阿里巴巴普惠体 L" pitchFamily="18" charset="-122"/>
            <a:ea typeface="阿里巴巴普惠体 L" pitchFamily="18" charset="-122"/>
            <a:cs typeface="阿里巴巴普惠体 L" pitchFamily="18" charset="-122"/>
          </a:endParaRPr>
        </a:p>
      </dgm:t>
    </dgm:pt>
    <dgm:pt modelId="{E13479DE-AE2A-4D9F-B5FB-054A50385776}" type="parTrans" cxnId="{7A5A3D49-83E1-4B88-973F-593A61508C0D}">
      <dgm:prSet/>
      <dgm:spPr/>
      <dgm:t>
        <a:bodyPr/>
        <a:lstStyle/>
        <a:p>
          <a:endParaRPr lang="zh-CN" altLang="en-US"/>
        </a:p>
      </dgm:t>
    </dgm:pt>
    <dgm:pt modelId="{31BC312B-BE0D-4B48-A900-EA9EFBA61ECD}" type="sibTrans" cxnId="{7A5A3D49-83E1-4B88-973F-593A61508C0D}">
      <dgm:prSet/>
      <dgm:spPr/>
      <dgm:t>
        <a:bodyPr/>
        <a:lstStyle/>
        <a:p>
          <a:endParaRPr lang="zh-CN" altLang="en-US"/>
        </a:p>
      </dgm:t>
    </dgm:pt>
    <dgm:pt modelId="{1FB6879F-A6ED-44D0-8E03-B5E08E33C8ED}">
      <dgm:prSet custT="1"/>
      <dgm:spPr/>
      <dgm:t>
        <a:bodyPr/>
        <a:lstStyle/>
        <a:p>
          <a:pPr rtl="0"/>
          <a:r>
            <a:rPr lang="en-US" sz="2000" smtClean="0">
              <a:latin typeface="阿里巴巴普惠体 L" pitchFamily="18" charset="-122"/>
              <a:ea typeface="阿里巴巴普惠体 L" pitchFamily="18" charset="-122"/>
              <a:cs typeface="阿里巴巴普惠体 L" pitchFamily="18" charset="-122"/>
            </a:rPr>
            <a:t>3</a:t>
          </a:r>
          <a:r>
            <a:rPr lang="zh-CN" sz="2000" smtClean="0">
              <a:latin typeface="阿里巴巴普惠体 L" pitchFamily="18" charset="-122"/>
              <a:ea typeface="阿里巴巴普惠体 L" pitchFamily="18" charset="-122"/>
              <a:cs typeface="阿里巴巴普惠体 L" pitchFamily="18" charset="-122"/>
            </a:rPr>
            <a:t>、盘后交易所根据既定原则，将客户持仓（包括套期保值属性持仓）进行组合。</a:t>
          </a:r>
          <a:endParaRPr lang="zh-CN" sz="2000">
            <a:latin typeface="阿里巴巴普惠体 L" pitchFamily="18" charset="-122"/>
            <a:ea typeface="阿里巴巴普惠体 L" pitchFamily="18" charset="-122"/>
            <a:cs typeface="阿里巴巴普惠体 L" pitchFamily="18" charset="-122"/>
          </a:endParaRPr>
        </a:p>
      </dgm:t>
    </dgm:pt>
    <dgm:pt modelId="{B13D3DC1-B9D0-44F9-BA5C-3899D32C308F}" type="parTrans" cxnId="{A9CBE36C-C970-4ABB-9E5B-67F4D62E88F9}">
      <dgm:prSet/>
      <dgm:spPr/>
      <dgm:t>
        <a:bodyPr/>
        <a:lstStyle/>
        <a:p>
          <a:endParaRPr lang="zh-CN" altLang="en-US"/>
        </a:p>
      </dgm:t>
    </dgm:pt>
    <dgm:pt modelId="{1BB04EE0-AFF6-40E5-8585-20D498B49E95}" type="sibTrans" cxnId="{A9CBE36C-C970-4ABB-9E5B-67F4D62E88F9}">
      <dgm:prSet/>
      <dgm:spPr/>
      <dgm:t>
        <a:bodyPr/>
        <a:lstStyle/>
        <a:p>
          <a:endParaRPr lang="zh-CN" altLang="en-US"/>
        </a:p>
      </dgm:t>
    </dgm:pt>
    <dgm:pt modelId="{942B8629-E2CF-42EB-A282-37D7246E202B}" type="pres">
      <dgm:prSet presAssocID="{B4348639-FC02-44BE-AD23-B8767C456392}" presName="linear" presStyleCnt="0">
        <dgm:presLayoutVars>
          <dgm:animLvl val="lvl"/>
          <dgm:resizeHandles val="exact"/>
        </dgm:presLayoutVars>
      </dgm:prSet>
      <dgm:spPr/>
      <dgm:t>
        <a:bodyPr/>
        <a:lstStyle/>
        <a:p>
          <a:endParaRPr lang="zh-CN" altLang="en-US"/>
        </a:p>
      </dgm:t>
    </dgm:pt>
    <dgm:pt modelId="{6BAB5A31-BE13-4DE1-AD46-2C8EF46D177C}" type="pres">
      <dgm:prSet presAssocID="{AAB7D5F9-2AF8-43D9-A6CE-FB82604C1937}" presName="parentText" presStyleLbl="node1" presStyleIdx="0" presStyleCnt="3" custScaleY="51327" custLinFactY="-23420" custLinFactNeighborY="-100000">
        <dgm:presLayoutVars>
          <dgm:chMax val="0"/>
          <dgm:bulletEnabled val="1"/>
        </dgm:presLayoutVars>
      </dgm:prSet>
      <dgm:spPr/>
      <dgm:t>
        <a:bodyPr/>
        <a:lstStyle/>
        <a:p>
          <a:endParaRPr lang="zh-CN" altLang="en-US"/>
        </a:p>
      </dgm:t>
    </dgm:pt>
    <dgm:pt modelId="{3DD377A8-2D00-415E-B23F-AFAF24AD1E6B}" type="pres">
      <dgm:prSet presAssocID="{D5C27495-8988-47F5-8CA1-EA375C7791F6}" presName="spacer" presStyleCnt="0"/>
      <dgm:spPr/>
    </dgm:pt>
    <dgm:pt modelId="{D60C4119-D06A-40FC-91EC-62964224CD8C}" type="pres">
      <dgm:prSet presAssocID="{F4910D7F-8236-4E1B-9D45-55465FFABFB5}" presName="parentText" presStyleLbl="node1" presStyleIdx="1" presStyleCnt="3" custScaleY="46690" custLinFactY="-30029" custLinFactNeighborY="-100000">
        <dgm:presLayoutVars>
          <dgm:chMax val="0"/>
          <dgm:bulletEnabled val="1"/>
        </dgm:presLayoutVars>
      </dgm:prSet>
      <dgm:spPr/>
      <dgm:t>
        <a:bodyPr/>
        <a:lstStyle/>
        <a:p>
          <a:endParaRPr lang="zh-CN" altLang="en-US"/>
        </a:p>
      </dgm:t>
    </dgm:pt>
    <dgm:pt modelId="{948FAA81-F0A8-421D-965A-2A20D0621128}" type="pres">
      <dgm:prSet presAssocID="{31BC312B-BE0D-4B48-A900-EA9EFBA61ECD}" presName="spacer" presStyleCnt="0"/>
      <dgm:spPr/>
    </dgm:pt>
    <dgm:pt modelId="{36B0986F-4EA1-44E5-A570-63F0BD0211F2}" type="pres">
      <dgm:prSet presAssocID="{1FB6879F-A6ED-44D0-8E03-B5E08E33C8ED}" presName="parentText" presStyleLbl="node1" presStyleIdx="2" presStyleCnt="3" custScaleY="84841" custLinFactY="-38011" custLinFactNeighborY="-100000">
        <dgm:presLayoutVars>
          <dgm:chMax val="0"/>
          <dgm:bulletEnabled val="1"/>
        </dgm:presLayoutVars>
      </dgm:prSet>
      <dgm:spPr/>
      <dgm:t>
        <a:bodyPr/>
        <a:lstStyle/>
        <a:p>
          <a:endParaRPr lang="zh-CN" altLang="en-US"/>
        </a:p>
      </dgm:t>
    </dgm:pt>
  </dgm:ptLst>
  <dgm:cxnLst>
    <dgm:cxn modelId="{03A50591-0D03-48A4-9BB8-110943377AF0}" srcId="{B4348639-FC02-44BE-AD23-B8767C456392}" destId="{AAB7D5F9-2AF8-43D9-A6CE-FB82604C1937}" srcOrd="0" destOrd="0" parTransId="{B1366BF0-5CC6-4056-8F8D-8BC1A3476294}" sibTransId="{D5C27495-8988-47F5-8CA1-EA375C7791F6}"/>
    <dgm:cxn modelId="{A9CBE36C-C970-4ABB-9E5B-67F4D62E88F9}" srcId="{B4348639-FC02-44BE-AD23-B8767C456392}" destId="{1FB6879F-A6ED-44D0-8E03-B5E08E33C8ED}" srcOrd="2" destOrd="0" parTransId="{B13D3DC1-B9D0-44F9-BA5C-3899D32C308F}" sibTransId="{1BB04EE0-AFF6-40E5-8585-20D498B49E95}"/>
    <dgm:cxn modelId="{1DCBC8E5-AA9E-4D56-AFC8-25398E6728DE}" type="presOf" srcId="{B4348639-FC02-44BE-AD23-B8767C456392}" destId="{942B8629-E2CF-42EB-A282-37D7246E202B}" srcOrd="0" destOrd="0" presId="urn:microsoft.com/office/officeart/2005/8/layout/vList2"/>
    <dgm:cxn modelId="{7A5A3D49-83E1-4B88-973F-593A61508C0D}" srcId="{B4348639-FC02-44BE-AD23-B8767C456392}" destId="{F4910D7F-8236-4E1B-9D45-55465FFABFB5}" srcOrd="1" destOrd="0" parTransId="{E13479DE-AE2A-4D9F-B5FB-054A50385776}" sibTransId="{31BC312B-BE0D-4B48-A900-EA9EFBA61ECD}"/>
    <dgm:cxn modelId="{A45FA81E-5CEA-4F4C-98E2-BDAD0E1FD6C5}" type="presOf" srcId="{1FB6879F-A6ED-44D0-8E03-B5E08E33C8ED}" destId="{36B0986F-4EA1-44E5-A570-63F0BD0211F2}" srcOrd="0" destOrd="0" presId="urn:microsoft.com/office/officeart/2005/8/layout/vList2"/>
    <dgm:cxn modelId="{FD57F2D7-BB7E-4A34-A841-4BF6B12E92B2}" type="presOf" srcId="{F4910D7F-8236-4E1B-9D45-55465FFABFB5}" destId="{D60C4119-D06A-40FC-91EC-62964224CD8C}" srcOrd="0" destOrd="0" presId="urn:microsoft.com/office/officeart/2005/8/layout/vList2"/>
    <dgm:cxn modelId="{05A41B37-34E8-4EEB-8046-1C1D79F2213C}" type="presOf" srcId="{AAB7D5F9-2AF8-43D9-A6CE-FB82604C1937}" destId="{6BAB5A31-BE13-4DE1-AD46-2C8EF46D177C}" srcOrd="0" destOrd="0" presId="urn:microsoft.com/office/officeart/2005/8/layout/vList2"/>
    <dgm:cxn modelId="{6FD3C8EB-E066-4D98-8DC2-E1737B7561D7}" type="presParOf" srcId="{942B8629-E2CF-42EB-A282-37D7246E202B}" destId="{6BAB5A31-BE13-4DE1-AD46-2C8EF46D177C}" srcOrd="0" destOrd="0" presId="urn:microsoft.com/office/officeart/2005/8/layout/vList2"/>
    <dgm:cxn modelId="{90415967-65FE-42E0-9E87-76ADCAEAB166}" type="presParOf" srcId="{942B8629-E2CF-42EB-A282-37D7246E202B}" destId="{3DD377A8-2D00-415E-B23F-AFAF24AD1E6B}" srcOrd="1" destOrd="0" presId="urn:microsoft.com/office/officeart/2005/8/layout/vList2"/>
    <dgm:cxn modelId="{9922883A-B67F-4DB4-B2BE-DA431F253B2F}" type="presParOf" srcId="{942B8629-E2CF-42EB-A282-37D7246E202B}" destId="{D60C4119-D06A-40FC-91EC-62964224CD8C}" srcOrd="2" destOrd="0" presId="urn:microsoft.com/office/officeart/2005/8/layout/vList2"/>
    <dgm:cxn modelId="{73192CEC-0841-4A2C-83A1-ACF3FBFC7F12}" type="presParOf" srcId="{942B8629-E2CF-42EB-A282-37D7246E202B}" destId="{948FAA81-F0A8-421D-965A-2A20D0621128}" srcOrd="3" destOrd="0" presId="urn:microsoft.com/office/officeart/2005/8/layout/vList2"/>
    <dgm:cxn modelId="{855EB4AF-A559-413F-996D-1422E2D75660}" type="presParOf" srcId="{942B8629-E2CF-42EB-A282-37D7246E202B}" destId="{36B0986F-4EA1-44E5-A570-63F0BD0211F2}" srcOrd="4"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A60263-79A1-47A0-9FAD-BFCA7F057032}">
      <dsp:nvSpPr>
        <dsp:cNvPr id="0" name=""/>
        <dsp:cNvSpPr/>
      </dsp:nvSpPr>
      <dsp:spPr>
        <a:xfrm>
          <a:off x="0" y="212697"/>
          <a:ext cx="8229600" cy="6615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zh-CN" altLang="en-US" sz="1800" kern="1200" smtClean="0">
              <a:latin typeface="阿里巴巴普惠体 L" pitchFamily="18" charset="-122"/>
              <a:ea typeface="阿里巴巴普惠体 L" pitchFamily="18" charset="-122"/>
              <a:cs typeface="阿里巴巴普惠体 L" pitchFamily="18" charset="-122"/>
            </a:rPr>
            <a:t>客户在盘中有两种方式享受组合保证金优惠：</a:t>
          </a:r>
          <a:endParaRPr lang="zh-CN" altLang="en-US" sz="1800" kern="1200">
            <a:latin typeface="阿里巴巴普惠体 L" pitchFamily="18" charset="-122"/>
            <a:ea typeface="阿里巴巴普惠体 L" pitchFamily="18" charset="-122"/>
            <a:cs typeface="阿里巴巴普惠体 L" pitchFamily="18" charset="-122"/>
          </a:endParaRPr>
        </a:p>
      </dsp:txBody>
      <dsp:txXfrm>
        <a:off x="0" y="212697"/>
        <a:ext cx="8229600" cy="661538"/>
      </dsp:txXfrm>
    </dsp:sp>
    <dsp:sp modelId="{1932EC13-3539-465F-8C76-10B5D95F49CC}">
      <dsp:nvSpPr>
        <dsp:cNvPr id="0" name=""/>
        <dsp:cNvSpPr/>
      </dsp:nvSpPr>
      <dsp:spPr>
        <a:xfrm>
          <a:off x="0" y="963245"/>
          <a:ext cx="8229600" cy="135592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zh-CN" altLang="en-US" sz="1800" kern="1200" smtClean="0">
              <a:latin typeface="阿里巴巴普惠体 L" pitchFamily="18" charset="-122"/>
              <a:ea typeface="阿里巴巴普惠体 L" pitchFamily="18" charset="-122"/>
              <a:cs typeface="阿里巴巴普惠体 L" pitchFamily="18" charset="-122"/>
            </a:rPr>
            <a:t>一、可以通过套利订单实时享受组合保证金优惠。套利合约需属于优惠组合才可以直接享受保证金优惠；若套利合约不属于优惠组合，则按各单腿计算其保证金，其成交形成的持仓记为各单腿持仓。</a:t>
          </a:r>
          <a:endParaRPr lang="zh-CN" altLang="en-US" sz="1800" kern="1200">
            <a:latin typeface="阿里巴巴普惠体 L" pitchFamily="18" charset="-122"/>
            <a:ea typeface="阿里巴巴普惠体 L" pitchFamily="18" charset="-122"/>
            <a:cs typeface="阿里巴巴普惠体 L" pitchFamily="18" charset="-122"/>
          </a:endParaRPr>
        </a:p>
      </dsp:txBody>
      <dsp:txXfrm>
        <a:off x="0" y="963245"/>
        <a:ext cx="8229600" cy="1355926"/>
      </dsp:txXfrm>
    </dsp:sp>
    <dsp:sp modelId="{EA67D6A0-3DEF-4C31-AF99-2E2D90EFD8E6}">
      <dsp:nvSpPr>
        <dsp:cNvPr id="0" name=""/>
        <dsp:cNvSpPr/>
      </dsp:nvSpPr>
      <dsp:spPr>
        <a:xfrm>
          <a:off x="0" y="2397757"/>
          <a:ext cx="8229600" cy="733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zh-CN" altLang="en-US" sz="1800" kern="1200" smtClean="0">
              <a:latin typeface="阿里巴巴普惠体 L" pitchFamily="18" charset="-122"/>
              <a:ea typeface="阿里巴巴普惠体 L" pitchFamily="18" charset="-122"/>
              <a:cs typeface="阿里巴巴普惠体 L" pitchFamily="18" charset="-122"/>
            </a:rPr>
            <a:t>二、可以按照交易所规定的组合策略发送组合申请，将单腿持仓进行组合，实时享受保证金优惠。</a:t>
          </a:r>
          <a:endParaRPr lang="zh-CN" altLang="en-US" sz="1800" kern="1200">
            <a:latin typeface="阿里巴巴普惠体 L" pitchFamily="18" charset="-122"/>
            <a:ea typeface="阿里巴巴普惠体 L" pitchFamily="18" charset="-122"/>
            <a:cs typeface="阿里巴巴普惠体 L" pitchFamily="18" charset="-122"/>
          </a:endParaRPr>
        </a:p>
      </dsp:txBody>
      <dsp:txXfrm>
        <a:off x="0" y="2397757"/>
        <a:ext cx="8229600" cy="733945"/>
      </dsp:txXfrm>
    </dsp:sp>
    <dsp:sp modelId="{44986FF3-A248-4140-8A08-201253B676D2}">
      <dsp:nvSpPr>
        <dsp:cNvPr id="0" name=""/>
        <dsp:cNvSpPr/>
      </dsp:nvSpPr>
      <dsp:spPr>
        <a:xfrm>
          <a:off x="0" y="3230868"/>
          <a:ext cx="8229600" cy="12325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altLang="zh-CN" sz="1700" kern="1200" smtClean="0">
              <a:latin typeface="阿里巴巴普惠体 L" pitchFamily="18" charset="-122"/>
              <a:ea typeface="阿里巴巴普惠体 L" pitchFamily="18" charset="-122"/>
              <a:cs typeface="阿里巴巴普惠体 L" pitchFamily="18" charset="-122"/>
            </a:rPr>
            <a:t>      </a:t>
          </a:r>
          <a:r>
            <a:rPr lang="zh-CN" sz="1700" kern="1200" smtClean="0">
              <a:latin typeface="阿里巴巴普惠体 L" pitchFamily="18" charset="-122"/>
              <a:ea typeface="阿里巴巴普惠体 L" pitchFamily="18" charset="-122"/>
              <a:cs typeface="阿里巴巴普惠体 L" pitchFamily="18" charset="-122"/>
            </a:rPr>
            <a:t>需注意，套利订单和组合申请必须按照交易所规定的组合下单或申请才能享受保证金优惠。盘中，客户也可以按照交易所规定的组合策略发送解锁申请，将对应的组合持仓进行解锁，变为各合约的单腿持仓，并加收已经优惠保证金。</a:t>
          </a:r>
          <a:endParaRPr lang="zh-CN" sz="1700" kern="1200">
            <a:latin typeface="阿里巴巴普惠体 L" pitchFamily="18" charset="-122"/>
            <a:ea typeface="阿里巴巴普惠体 L" pitchFamily="18" charset="-122"/>
            <a:cs typeface="阿里巴巴普惠体 L" pitchFamily="18" charset="-122"/>
          </a:endParaRPr>
        </a:p>
      </dsp:txBody>
      <dsp:txXfrm>
        <a:off x="0" y="3230868"/>
        <a:ext cx="8229600" cy="123252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2308B5-BB5C-480B-8C0A-DA333E69559B}">
      <dsp:nvSpPr>
        <dsp:cNvPr id="0" name=""/>
        <dsp:cNvSpPr/>
      </dsp:nvSpPr>
      <dsp:spPr>
        <a:xfrm>
          <a:off x="0" y="2"/>
          <a:ext cx="8229599" cy="1559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smtClean="0">
              <a:latin typeface="阿里巴巴普惠体 L" pitchFamily="18" charset="-122"/>
              <a:ea typeface="阿里巴巴普惠体 L" pitchFamily="18" charset="-122"/>
              <a:cs typeface="阿里巴巴普惠体 L" pitchFamily="18" charset="-122"/>
            </a:rPr>
            <a:t>1</a:t>
          </a:r>
          <a:r>
            <a:rPr lang="zh-CN" sz="2000" kern="1200" smtClean="0">
              <a:latin typeface="阿里巴巴普惠体 L" pitchFamily="18" charset="-122"/>
              <a:ea typeface="阿里巴巴普惠体 L" pitchFamily="18" charset="-122"/>
              <a:cs typeface="阿里巴巴普惠体 L" pitchFamily="18" charset="-122"/>
            </a:rPr>
            <a:t>、延续目前期货组合保证金优惠思路，交易所结算时按照一定优先级将客户持仓重新组合给予保证金优惠。</a:t>
          </a:r>
          <a:endParaRPr lang="zh-CN" sz="2000" kern="1200">
            <a:latin typeface="阿里巴巴普惠体 L" pitchFamily="18" charset="-122"/>
            <a:ea typeface="阿里巴巴普惠体 L" pitchFamily="18" charset="-122"/>
            <a:cs typeface="阿里巴巴普惠体 L" pitchFamily="18" charset="-122"/>
          </a:endParaRPr>
        </a:p>
      </dsp:txBody>
      <dsp:txXfrm>
        <a:off x="0" y="2"/>
        <a:ext cx="8229599" cy="1559025"/>
      </dsp:txXfrm>
    </dsp:sp>
    <dsp:sp modelId="{806A493B-FEC1-4BF1-BEE3-C52FAE28FD39}">
      <dsp:nvSpPr>
        <dsp:cNvPr id="0" name=""/>
        <dsp:cNvSpPr/>
      </dsp:nvSpPr>
      <dsp:spPr>
        <a:xfrm>
          <a:off x="0" y="1728189"/>
          <a:ext cx="8229599" cy="1559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smtClean="0">
              <a:latin typeface="阿里巴巴普惠体 L" pitchFamily="18" charset="-122"/>
              <a:ea typeface="阿里巴巴普惠体 L" pitchFamily="18" charset="-122"/>
              <a:cs typeface="阿里巴巴普惠体 L" pitchFamily="18" charset="-122"/>
            </a:rPr>
            <a:t>2</a:t>
          </a:r>
          <a:r>
            <a:rPr lang="zh-CN" sz="2000" kern="1200" smtClean="0">
              <a:latin typeface="阿里巴巴普惠体 L" pitchFamily="18" charset="-122"/>
              <a:ea typeface="阿里巴巴普惠体 L" pitchFamily="18" charset="-122"/>
              <a:cs typeface="阿里巴巴普惠体 L" pitchFamily="18" charset="-122"/>
            </a:rPr>
            <a:t>、客户可以选择申请保留组合资格</a:t>
          </a:r>
          <a:r>
            <a:rPr lang="zh-CN" sz="2000" kern="1200" smtClean="0">
              <a:latin typeface="阿里巴巴普惠体 L" pitchFamily="18" charset="-122"/>
              <a:ea typeface="阿里巴巴普惠体 L" pitchFamily="18" charset="-122"/>
              <a:cs typeface="阿里巴巴普惠体 L" pitchFamily="18" charset="-122"/>
            </a:rPr>
            <a:t>（</a:t>
          </a:r>
          <a:r>
            <a:rPr lang="zh-CN" altLang="en-US" sz="2000" kern="1200" smtClean="0">
              <a:latin typeface="阿里巴巴普惠体 L" pitchFamily="18" charset="-122"/>
              <a:ea typeface="阿里巴巴普惠体 L" pitchFamily="18" charset="-122"/>
              <a:cs typeface="阿里巴巴普惠体 L" pitchFamily="18" charset="-122"/>
            </a:rPr>
            <a:t>只限产业客户和机构户使用此功能</a:t>
          </a:r>
          <a:r>
            <a:rPr lang="zh-CN" sz="2000" kern="1200" smtClean="0">
              <a:latin typeface="阿里巴巴普惠体 L" pitchFamily="18" charset="-122"/>
              <a:ea typeface="阿里巴巴普惠体 L" pitchFamily="18" charset="-122"/>
              <a:cs typeface="阿里巴巴普惠体 L" pitchFamily="18" charset="-122"/>
            </a:rPr>
            <a:t>），</a:t>
          </a:r>
          <a:r>
            <a:rPr lang="zh-CN" sz="2000" kern="1200" smtClean="0">
              <a:latin typeface="阿里巴巴普惠体 L" pitchFamily="18" charset="-122"/>
              <a:ea typeface="阿里巴巴普惠体 L" pitchFamily="18" charset="-122"/>
              <a:cs typeface="阿里巴巴普惠体 L" pitchFamily="18" charset="-122"/>
            </a:rPr>
            <a:t>交易所审批通过后，结算时交易所将保留这些客户的盘中组合持仓，且不将剩余单腿持仓进行组合。</a:t>
          </a:r>
          <a:endParaRPr lang="zh-CN" sz="2000" kern="1200">
            <a:latin typeface="阿里巴巴普惠体 L" pitchFamily="18" charset="-122"/>
            <a:ea typeface="阿里巴巴普惠体 L" pitchFamily="18" charset="-122"/>
            <a:cs typeface="阿里巴巴普惠体 L" pitchFamily="18" charset="-122"/>
          </a:endParaRPr>
        </a:p>
      </dsp:txBody>
      <dsp:txXfrm>
        <a:off x="0" y="1728189"/>
        <a:ext cx="8229599" cy="155902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BEA5F3-DAFB-4CF4-AE6D-C78C384A799E}">
      <dsp:nvSpPr>
        <dsp:cNvPr id="0" name=""/>
        <dsp:cNvSpPr/>
      </dsp:nvSpPr>
      <dsp:spPr>
        <a:xfrm>
          <a:off x="0" y="72007"/>
          <a:ext cx="8229600" cy="10004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altLang="zh-CN" sz="2000" kern="1200" smtClean="0">
              <a:latin typeface="阿里巴巴普惠体 L" pitchFamily="18" charset="-122"/>
              <a:ea typeface="阿里巴巴普惠体 L" pitchFamily="18" charset="-122"/>
              <a:cs typeface="阿里巴巴普惠体 L" pitchFamily="18" charset="-122"/>
            </a:rPr>
            <a:t>1</a:t>
          </a:r>
          <a:r>
            <a:rPr lang="zh-CN" altLang="en-US" sz="2000" kern="1200" smtClean="0">
              <a:latin typeface="阿里巴巴普惠体 L" pitchFamily="18" charset="-122"/>
              <a:ea typeface="阿里巴巴普惠体 L" pitchFamily="18" charset="-122"/>
              <a:cs typeface="阿里巴巴普惠体 L" pitchFamily="18" charset="-122"/>
            </a:rPr>
            <a:t>、</a:t>
          </a:r>
          <a:r>
            <a:rPr lang="zh-CN" sz="2000" kern="1200" smtClean="0">
              <a:latin typeface="阿里巴巴普惠体 L" pitchFamily="18" charset="-122"/>
              <a:ea typeface="阿里巴巴普惠体 L" pitchFamily="18" charset="-122"/>
              <a:cs typeface="阿里巴巴普惠体 L" pitchFamily="18" charset="-122"/>
            </a:rPr>
            <a:t>在平仓成交过程中，交易所计算平仓盈亏遵循先开先平原则。</a:t>
          </a:r>
          <a:endParaRPr lang="zh-CN" sz="2000" kern="1200">
            <a:latin typeface="阿里巴巴普惠体 L" pitchFamily="18" charset="-122"/>
            <a:ea typeface="阿里巴巴普惠体 L" pitchFamily="18" charset="-122"/>
            <a:cs typeface="阿里巴巴普惠体 L" pitchFamily="18" charset="-122"/>
          </a:endParaRPr>
        </a:p>
      </dsp:txBody>
      <dsp:txXfrm>
        <a:off x="0" y="72007"/>
        <a:ext cx="8229600" cy="1000477"/>
      </dsp:txXfrm>
    </dsp:sp>
    <dsp:sp modelId="{C0E84DDF-E0F2-4A88-AB74-6A96F5DB9B6F}">
      <dsp:nvSpPr>
        <dsp:cNvPr id="0" name=""/>
        <dsp:cNvSpPr/>
      </dsp:nvSpPr>
      <dsp:spPr>
        <a:xfrm>
          <a:off x="0" y="1188792"/>
          <a:ext cx="8229600" cy="178566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altLang="zh-CN" sz="2000" kern="1200" smtClean="0">
              <a:latin typeface="阿里巴巴普惠体 L" pitchFamily="18" charset="-122"/>
              <a:ea typeface="阿里巴巴普惠体 L" pitchFamily="18" charset="-122"/>
              <a:cs typeface="阿里巴巴普惠体 L" pitchFamily="18" charset="-122"/>
            </a:rPr>
            <a:t>2</a:t>
          </a:r>
          <a:r>
            <a:rPr lang="zh-CN" sz="2000" kern="1200" smtClean="0">
              <a:latin typeface="阿里巴巴普惠体 L" pitchFamily="18" charset="-122"/>
              <a:ea typeface="阿里巴巴普惠体 L" pitchFamily="18" charset="-122"/>
              <a:cs typeface="阿里巴巴普惠体 L" pitchFamily="18" charset="-122"/>
            </a:rPr>
            <a:t>、在平仓成交过程中，交易所释放保证金遵循先平单腿持仓，后平优惠组合持仓的原则；当平仓需打破优惠组合时，按照优惠组合持仓的优先级从低到高进行打破。</a:t>
          </a:r>
          <a:endParaRPr lang="zh-CN" sz="2000" kern="1200">
            <a:latin typeface="阿里巴巴普惠体 L" pitchFamily="18" charset="-122"/>
            <a:ea typeface="阿里巴巴普惠体 L" pitchFamily="18" charset="-122"/>
            <a:cs typeface="阿里巴巴普惠体 L" pitchFamily="18" charset="-122"/>
          </a:endParaRPr>
        </a:p>
      </dsp:txBody>
      <dsp:txXfrm>
        <a:off x="0" y="1188792"/>
        <a:ext cx="8229600" cy="1785666"/>
      </dsp:txXfrm>
    </dsp:sp>
    <dsp:sp modelId="{27FA3661-4DBF-469F-805B-7A84238ADA39}">
      <dsp:nvSpPr>
        <dsp:cNvPr id="0" name=""/>
        <dsp:cNvSpPr/>
      </dsp:nvSpPr>
      <dsp:spPr>
        <a:xfrm>
          <a:off x="0" y="3073771"/>
          <a:ext cx="8229600" cy="1462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smtClean="0">
              <a:latin typeface="阿里巴巴普惠体 L" pitchFamily="18" charset="-122"/>
              <a:ea typeface="阿里巴巴普惠体 L" pitchFamily="18" charset="-122"/>
              <a:cs typeface="阿里巴巴普惠体 L" pitchFamily="18" charset="-122"/>
            </a:rPr>
            <a:t>3</a:t>
          </a:r>
          <a:r>
            <a:rPr lang="zh-CN" sz="2000" kern="1200" smtClean="0">
              <a:latin typeface="阿里巴巴普惠体 L" pitchFamily="18" charset="-122"/>
              <a:ea typeface="阿里巴巴普惠体 L" pitchFamily="18" charset="-122"/>
              <a:cs typeface="阿里巴巴普惠体 L" pitchFamily="18" charset="-122"/>
            </a:rPr>
            <a:t>、</a:t>
          </a:r>
          <a:r>
            <a:rPr lang="zh-CN" altLang="en-US" sz="2000" kern="1200" smtClean="0">
              <a:latin typeface="阿里巴巴普惠体 L" pitchFamily="18" charset="-122"/>
              <a:ea typeface="阿里巴巴普惠体 L" pitchFamily="18" charset="-122"/>
              <a:cs typeface="阿里巴巴普惠体 L" pitchFamily="18" charset="-122"/>
            </a:rPr>
            <a:t>客户存在调整组合持仓的需求，提供解锁功能，客户可自行调整组合持仓，客户在平组合持仓时无需提前解锁，但需要校验解锁后客户可用资金余额是否足够，资金不足无法解锁。</a:t>
          </a:r>
          <a:endParaRPr lang="zh-CN" sz="2000" kern="1200">
            <a:latin typeface="阿里巴巴普惠体 L" pitchFamily="18" charset="-122"/>
            <a:ea typeface="阿里巴巴普惠体 L" pitchFamily="18" charset="-122"/>
            <a:cs typeface="阿里巴巴普惠体 L" pitchFamily="18" charset="-122"/>
          </a:endParaRPr>
        </a:p>
      </dsp:txBody>
      <dsp:txXfrm>
        <a:off x="0" y="3073771"/>
        <a:ext cx="8229600" cy="146273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BAB5A31-BE13-4DE1-AD46-2C8EF46D177C}">
      <dsp:nvSpPr>
        <dsp:cNvPr id="0" name=""/>
        <dsp:cNvSpPr/>
      </dsp:nvSpPr>
      <dsp:spPr>
        <a:xfrm>
          <a:off x="0" y="144018"/>
          <a:ext cx="8229600" cy="6149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smtClean="0">
              <a:latin typeface="阿里巴巴普惠体 L" pitchFamily="18" charset="-122"/>
              <a:ea typeface="阿里巴巴普惠体 L" pitchFamily="18" charset="-122"/>
              <a:cs typeface="阿里巴巴普惠体 L" pitchFamily="18" charset="-122"/>
            </a:rPr>
            <a:t>1</a:t>
          </a:r>
          <a:r>
            <a:rPr lang="zh-CN" sz="2000" kern="1200" smtClean="0">
              <a:latin typeface="阿里巴巴普惠体 L" pitchFamily="18" charset="-122"/>
              <a:ea typeface="阿里巴巴普惠体 L" pitchFamily="18" charset="-122"/>
              <a:cs typeface="阿里巴巴普惠体 L" pitchFamily="18" charset="-122"/>
            </a:rPr>
            <a:t>、使用套保属性套利订单，盘中即可享受优惠。</a:t>
          </a:r>
          <a:endParaRPr lang="zh-CN" sz="2000" kern="1200">
            <a:latin typeface="阿里巴巴普惠体 L" pitchFamily="18" charset="-122"/>
            <a:ea typeface="阿里巴巴普惠体 L" pitchFamily="18" charset="-122"/>
            <a:cs typeface="阿里巴巴普惠体 L" pitchFamily="18" charset="-122"/>
          </a:endParaRPr>
        </a:p>
      </dsp:txBody>
      <dsp:txXfrm>
        <a:off x="0" y="144018"/>
        <a:ext cx="8229600" cy="614938"/>
      </dsp:txXfrm>
    </dsp:sp>
    <dsp:sp modelId="{D60C4119-D06A-40FC-91EC-62964224CD8C}">
      <dsp:nvSpPr>
        <dsp:cNvPr id="0" name=""/>
        <dsp:cNvSpPr/>
      </dsp:nvSpPr>
      <dsp:spPr>
        <a:xfrm>
          <a:off x="0" y="864096"/>
          <a:ext cx="8229600" cy="5593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smtClean="0">
              <a:latin typeface="阿里巴巴普惠体 L" pitchFamily="18" charset="-122"/>
              <a:ea typeface="阿里巴巴普惠体 L" pitchFamily="18" charset="-122"/>
              <a:cs typeface="阿里巴巴普惠体 L" pitchFamily="18" charset="-122"/>
            </a:rPr>
            <a:t>2</a:t>
          </a:r>
          <a:r>
            <a:rPr lang="zh-CN" sz="2000" kern="1200" smtClean="0">
              <a:latin typeface="阿里巴巴普惠体 L" pitchFamily="18" charset="-122"/>
              <a:ea typeface="阿里巴巴普惠体 L" pitchFamily="18" charset="-122"/>
              <a:cs typeface="阿里巴巴普惠体 L" pitchFamily="18" charset="-122"/>
            </a:rPr>
            <a:t>、组合申请支持套期保值持仓。</a:t>
          </a:r>
          <a:endParaRPr lang="zh-CN" sz="2000" kern="1200">
            <a:latin typeface="阿里巴巴普惠体 L" pitchFamily="18" charset="-122"/>
            <a:ea typeface="阿里巴巴普惠体 L" pitchFamily="18" charset="-122"/>
            <a:cs typeface="阿里巴巴普惠体 L" pitchFamily="18" charset="-122"/>
          </a:endParaRPr>
        </a:p>
      </dsp:txBody>
      <dsp:txXfrm>
        <a:off x="0" y="864096"/>
        <a:ext cx="8229600" cy="559383"/>
      </dsp:txXfrm>
    </dsp:sp>
    <dsp:sp modelId="{36B0986F-4EA1-44E5-A570-63F0BD0211F2}">
      <dsp:nvSpPr>
        <dsp:cNvPr id="0" name=""/>
        <dsp:cNvSpPr/>
      </dsp:nvSpPr>
      <dsp:spPr>
        <a:xfrm>
          <a:off x="0" y="1512168"/>
          <a:ext cx="8229600" cy="10164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smtClean="0">
              <a:latin typeface="阿里巴巴普惠体 L" pitchFamily="18" charset="-122"/>
              <a:ea typeface="阿里巴巴普惠体 L" pitchFamily="18" charset="-122"/>
              <a:cs typeface="阿里巴巴普惠体 L" pitchFamily="18" charset="-122"/>
            </a:rPr>
            <a:t>3</a:t>
          </a:r>
          <a:r>
            <a:rPr lang="zh-CN" sz="2000" kern="1200" smtClean="0">
              <a:latin typeface="阿里巴巴普惠体 L" pitchFamily="18" charset="-122"/>
              <a:ea typeface="阿里巴巴普惠体 L" pitchFamily="18" charset="-122"/>
              <a:cs typeface="阿里巴巴普惠体 L" pitchFamily="18" charset="-122"/>
            </a:rPr>
            <a:t>、盘后交易所根据既定原则，将客户持仓（包括套期保值属性持仓）进行组合。</a:t>
          </a:r>
          <a:endParaRPr lang="zh-CN" sz="2000" kern="1200">
            <a:latin typeface="阿里巴巴普惠体 L" pitchFamily="18" charset="-122"/>
            <a:ea typeface="阿里巴巴普惠体 L" pitchFamily="18" charset="-122"/>
            <a:cs typeface="阿里巴巴普惠体 L" pitchFamily="18" charset="-122"/>
          </a:endParaRPr>
        </a:p>
      </dsp:txBody>
      <dsp:txXfrm>
        <a:off x="0" y="1512168"/>
        <a:ext cx="8229600" cy="10164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B2E4DE-30EF-453B-A2E1-849A868552EB}" type="datetimeFigureOut">
              <a:rPr lang="zh-CN" altLang="en-US" smtClean="0"/>
              <a:pPr/>
              <a:t>2019-06-03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04318F-C95B-41B7-8690-9937B6610DD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304318F-C95B-41B7-8690-9937B6610DDC}" type="slidenum">
              <a:rPr lang="zh-CN" altLang="en-US" smtClean="0"/>
              <a:pPr/>
              <a:t>6</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21048E1-CEB0-4DF2-848C-32CA2AD654A6}" type="datetimeFigureOut">
              <a:rPr lang="zh-CN" altLang="en-US" smtClean="0"/>
              <a:pPr/>
              <a:t>2019-06-03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7C874-D36F-4D96-B067-F15722FBB24C}"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21048E1-CEB0-4DF2-848C-32CA2AD654A6}" type="datetimeFigureOut">
              <a:rPr lang="zh-CN" altLang="en-US" smtClean="0"/>
              <a:pPr/>
              <a:t>2019-06-03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7C874-D36F-4D96-B067-F15722FBB24C}"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21048E1-CEB0-4DF2-848C-32CA2AD654A6}" type="datetimeFigureOut">
              <a:rPr lang="zh-CN" altLang="en-US" smtClean="0"/>
              <a:pPr/>
              <a:t>2019-06-03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7C874-D36F-4D96-B067-F15722FBB24C}"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21048E1-CEB0-4DF2-848C-32CA2AD654A6}" type="datetimeFigureOut">
              <a:rPr lang="zh-CN" altLang="en-US" smtClean="0"/>
              <a:pPr/>
              <a:t>2019-06-03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7C874-D36F-4D96-B067-F15722FBB24C}"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21048E1-CEB0-4DF2-848C-32CA2AD654A6}" type="datetimeFigureOut">
              <a:rPr lang="zh-CN" altLang="en-US" smtClean="0"/>
              <a:pPr/>
              <a:t>2019-06-03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7C874-D36F-4D96-B067-F15722FBB24C}"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21048E1-CEB0-4DF2-848C-32CA2AD654A6}" type="datetimeFigureOut">
              <a:rPr lang="zh-CN" altLang="en-US" smtClean="0"/>
              <a:pPr/>
              <a:t>2019-06-03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D7C874-D36F-4D96-B067-F15722FBB24C}"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21048E1-CEB0-4DF2-848C-32CA2AD654A6}" type="datetimeFigureOut">
              <a:rPr lang="zh-CN" altLang="en-US" smtClean="0"/>
              <a:pPr/>
              <a:t>2019-06-03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BD7C874-D36F-4D96-B067-F15722FBB24C}"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21048E1-CEB0-4DF2-848C-32CA2AD654A6}" type="datetimeFigureOut">
              <a:rPr lang="zh-CN" altLang="en-US" smtClean="0"/>
              <a:pPr/>
              <a:t>2019-06-03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D7C874-D36F-4D96-B067-F15722FBB24C}"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1048E1-CEB0-4DF2-848C-32CA2AD654A6}" type="datetimeFigureOut">
              <a:rPr lang="zh-CN" altLang="en-US" smtClean="0"/>
              <a:pPr/>
              <a:t>2019-06-03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BD7C874-D36F-4D96-B067-F15722FBB24C}"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21048E1-CEB0-4DF2-848C-32CA2AD654A6}" type="datetimeFigureOut">
              <a:rPr lang="zh-CN" altLang="en-US" smtClean="0"/>
              <a:pPr/>
              <a:t>2019-06-03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D7C874-D36F-4D96-B067-F15722FBB24C}"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21048E1-CEB0-4DF2-848C-32CA2AD654A6}" type="datetimeFigureOut">
              <a:rPr lang="zh-CN" altLang="en-US" smtClean="0"/>
              <a:pPr/>
              <a:t>2019-06-03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D7C874-D36F-4D96-B067-F15722FBB24C}"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l="-25000" r="-25000"/>
          </a:stretch>
        </a:blipFill>
        <a:effectLst/>
      </p:bgPr>
    </p:bg>
    <p:spTree>
      <p:nvGrpSpPr>
        <p:cNvPr id="1" name=""/>
        <p:cNvGrpSpPr/>
        <p:nvPr/>
      </p:nvGrpSpPr>
      <p:grpSpPr>
        <a:xfrm>
          <a:off x="0" y="0"/>
          <a:ext cx="0" cy="0"/>
          <a:chOff x="0" y="0"/>
          <a:chExt cx="0" cy="0"/>
        </a:xfrm>
      </p:grpSpPr>
      <p:sp>
        <p:nvSpPr>
          <p:cNvPr id="7" name="矩形 6"/>
          <p:cNvSpPr/>
          <p:nvPr userDrawn="1"/>
        </p:nvSpPr>
        <p:spPr>
          <a:xfrm>
            <a:off x="0" y="0"/>
            <a:ext cx="9144000" cy="692696"/>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nvPr>
        </p:nvSpPr>
        <p:spPr>
          <a:xfrm>
            <a:off x="395536" y="836712"/>
            <a:ext cx="8229600" cy="1143000"/>
          </a:xfrm>
          <a:prstGeom prst="rect">
            <a:avLst/>
          </a:prstGeom>
        </p:spPr>
        <p:txBody>
          <a:bodyPr vert="horz" lIns="91440" tIns="45720" rIns="91440" bIns="45720" rtlCol="0" anchor="ctr">
            <a:normAutofit/>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457200" y="2348880"/>
            <a:ext cx="8229600" cy="3777283"/>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1048E1-CEB0-4DF2-848C-32CA2AD654A6}" type="datetimeFigureOut">
              <a:rPr lang="zh-CN" altLang="en-US" smtClean="0"/>
              <a:pPr/>
              <a:t>2019-06-03</a:t>
            </a:fld>
            <a:endParaRPr lang="zh-CN" altLang="en-US"/>
          </a:p>
        </p:txBody>
      </p:sp>
      <p:pic>
        <p:nvPicPr>
          <p:cNvPr id="8" name="图片 7" descr="logo透明.png"/>
          <p:cNvPicPr>
            <a:picLocks noChangeAspect="1"/>
          </p:cNvPicPr>
          <p:nvPr userDrawn="1"/>
        </p:nvPicPr>
        <p:blipFill>
          <a:blip r:embed="rId14" cstate="print"/>
          <a:stretch>
            <a:fillRect/>
          </a:stretch>
        </p:blipFill>
        <p:spPr>
          <a:xfrm>
            <a:off x="6444208" y="0"/>
            <a:ext cx="2496393" cy="676234"/>
          </a:xfrm>
          <a:prstGeom prst="rect">
            <a:avLst/>
          </a:prstGeom>
        </p:spPr>
      </p:pic>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7C874-D36F-4D96-B067-F15722FBB24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r>
              <a:rPr lang="zh-CN" altLang="en-US" b="1" smtClean="0">
                <a:latin typeface="阿里巴巴普惠体 L" pitchFamily="18" charset="-122"/>
                <a:ea typeface="阿里巴巴普惠体 L" pitchFamily="18" charset="-122"/>
                <a:cs typeface="阿里巴巴普惠体 L" pitchFamily="18" charset="-122"/>
              </a:rPr>
              <a:t>大连商品交易所</a:t>
            </a:r>
            <a:r>
              <a:rPr lang="en-US" altLang="zh-CN" b="1" smtClean="0">
                <a:latin typeface="阿里巴巴普惠体 L" pitchFamily="18" charset="-122"/>
                <a:ea typeface="阿里巴巴普惠体 L" pitchFamily="18" charset="-122"/>
                <a:cs typeface="阿里巴巴普惠体 L" pitchFamily="18" charset="-122"/>
              </a:rPr>
              <a:t/>
            </a:r>
            <a:br>
              <a:rPr lang="en-US" altLang="zh-CN" b="1" smtClean="0">
                <a:latin typeface="阿里巴巴普惠体 L" pitchFamily="18" charset="-122"/>
                <a:ea typeface="阿里巴巴普惠体 L" pitchFamily="18" charset="-122"/>
                <a:cs typeface="阿里巴巴普惠体 L" pitchFamily="18" charset="-122"/>
              </a:rPr>
            </a:br>
            <a:r>
              <a:rPr lang="zh-CN" altLang="en-US" b="1" smtClean="0">
                <a:latin typeface="阿里巴巴普惠体 L" pitchFamily="18" charset="-122"/>
                <a:ea typeface="阿里巴巴普惠体 L" pitchFamily="18" charset="-122"/>
                <a:cs typeface="阿里巴巴普惠体 L" pitchFamily="18" charset="-122"/>
              </a:rPr>
              <a:t>组合保证金业务介绍</a:t>
            </a:r>
            <a:endParaRPr lang="zh-CN" altLang="en-US"/>
          </a:p>
        </p:txBody>
      </p:sp>
      <p:sp>
        <p:nvSpPr>
          <p:cNvPr id="5" name="副标题 4"/>
          <p:cNvSpPr>
            <a:spLocks noGrp="1"/>
          </p:cNvSpPr>
          <p:nvPr>
            <p:ph type="subTitle" idx="1"/>
          </p:nvPr>
        </p:nvSpPr>
        <p:spPr/>
        <p:txBody>
          <a:bodyPr>
            <a:normAutofit fontScale="92500" lnSpcReduction="20000"/>
          </a:bodyPr>
          <a:lstStyle/>
          <a:p>
            <a:pPr algn="r"/>
            <a:endParaRPr lang="en-US" altLang="zh-CN" sz="2800" smtClean="0">
              <a:solidFill>
                <a:schemeClr val="tx1"/>
              </a:solidFill>
              <a:latin typeface="阿里巴巴普惠体 L" pitchFamily="18" charset="-122"/>
              <a:ea typeface="阿里巴巴普惠体 L" pitchFamily="18" charset="-122"/>
              <a:cs typeface="阿里巴巴普惠体 L" pitchFamily="18" charset="-122"/>
            </a:endParaRPr>
          </a:p>
          <a:p>
            <a:pPr algn="r"/>
            <a:endParaRPr lang="en-US" altLang="zh-CN" sz="2800" smtClean="0">
              <a:solidFill>
                <a:schemeClr val="tx1"/>
              </a:solidFill>
              <a:latin typeface="阿里巴巴普惠体 L" pitchFamily="18" charset="-122"/>
              <a:ea typeface="阿里巴巴普惠体 L" pitchFamily="18" charset="-122"/>
              <a:cs typeface="阿里巴巴普惠体 L" pitchFamily="18" charset="-122"/>
            </a:endParaRPr>
          </a:p>
          <a:p>
            <a:pPr algn="r"/>
            <a:r>
              <a:rPr lang="zh-CN" altLang="en-US" sz="2800" smtClean="0">
                <a:solidFill>
                  <a:schemeClr val="tx1"/>
                </a:solidFill>
                <a:latin typeface="阿里巴巴普惠体 L" pitchFamily="18" charset="-122"/>
                <a:ea typeface="阿里巴巴普惠体 L" pitchFamily="18" charset="-122"/>
                <a:cs typeface="阿里巴巴普惠体 L" pitchFamily="18" charset="-122"/>
              </a:rPr>
              <a:t>交易风控部编制</a:t>
            </a:r>
            <a:endParaRPr lang="en-US" altLang="zh-CN" sz="2800" smtClean="0">
              <a:solidFill>
                <a:schemeClr val="tx1"/>
              </a:solidFill>
              <a:latin typeface="阿里巴巴普惠体 L" pitchFamily="18" charset="-122"/>
              <a:ea typeface="阿里巴巴普惠体 L" pitchFamily="18" charset="-122"/>
              <a:cs typeface="阿里巴巴普惠体 L" pitchFamily="18" charset="-122"/>
            </a:endParaRPr>
          </a:p>
          <a:p>
            <a:pPr algn="r"/>
            <a:r>
              <a:rPr lang="en-US" altLang="zh-CN" sz="2800" smtClean="0">
                <a:solidFill>
                  <a:schemeClr val="tx1"/>
                </a:solidFill>
                <a:latin typeface="阿里巴巴普惠体 L" pitchFamily="18" charset="-122"/>
                <a:ea typeface="阿里巴巴普惠体 L" pitchFamily="18" charset="-122"/>
                <a:cs typeface="阿里巴巴普惠体 L" pitchFamily="18" charset="-122"/>
              </a:rPr>
              <a:t>2019</a:t>
            </a:r>
            <a:r>
              <a:rPr lang="zh-CN" altLang="en-US" sz="2800" smtClean="0">
                <a:solidFill>
                  <a:schemeClr val="tx1"/>
                </a:solidFill>
                <a:latin typeface="阿里巴巴普惠体 L" pitchFamily="18" charset="-122"/>
                <a:ea typeface="阿里巴巴普惠体 L" pitchFamily="18" charset="-122"/>
                <a:cs typeface="阿里巴巴普惠体 L" pitchFamily="18" charset="-122"/>
              </a:rPr>
              <a:t>年</a:t>
            </a:r>
            <a:r>
              <a:rPr lang="en-US" altLang="zh-CN" sz="2800" smtClean="0">
                <a:solidFill>
                  <a:schemeClr val="tx1"/>
                </a:solidFill>
                <a:latin typeface="阿里巴巴普惠体 L" pitchFamily="18" charset="-122"/>
                <a:ea typeface="阿里巴巴普惠体 L" pitchFamily="18" charset="-122"/>
                <a:cs typeface="阿里巴巴普惠体 L" pitchFamily="18" charset="-122"/>
              </a:rPr>
              <a:t>6</a:t>
            </a:r>
            <a:r>
              <a:rPr lang="zh-CN" altLang="en-US" sz="2800" smtClean="0">
                <a:solidFill>
                  <a:schemeClr val="tx1"/>
                </a:solidFill>
                <a:latin typeface="阿里巴巴普惠体 L" pitchFamily="18" charset="-122"/>
                <a:ea typeface="阿里巴巴普惠体 L" pitchFamily="18" charset="-122"/>
                <a:cs typeface="阿里巴巴普惠体 L" pitchFamily="18" charset="-122"/>
              </a:rPr>
              <a:t>月</a:t>
            </a:r>
            <a:endParaRPr lang="zh-CN" altLang="en-US" sz="2800">
              <a:solidFill>
                <a:schemeClr val="tx1"/>
              </a:solidFill>
              <a:latin typeface="阿里巴巴普惠体 L" pitchFamily="18" charset="-122"/>
              <a:ea typeface="阿里巴巴普惠体 L" pitchFamily="18" charset="-122"/>
              <a:cs typeface="阿里巴巴普惠体 L" pitchFamily="18"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normAutofit fontScale="90000"/>
          </a:bodyPr>
          <a:lstStyle/>
          <a:p>
            <a:pPr algn="l"/>
            <a:r>
              <a:rPr lang="en-US" altLang="zh-CN" sz="3300" smtClean="0">
                <a:latin typeface="阿里巴巴普惠体 L" pitchFamily="18" charset="-122"/>
                <a:ea typeface="阿里巴巴普惠体 L" pitchFamily="18" charset="-122"/>
                <a:cs typeface="阿里巴巴普惠体 L" pitchFamily="18" charset="-122"/>
              </a:rPr>
              <a:t/>
            </a:r>
            <a:br>
              <a:rPr lang="en-US" altLang="zh-CN" sz="3300" smtClean="0">
                <a:latin typeface="阿里巴巴普惠体 L" pitchFamily="18" charset="-122"/>
                <a:ea typeface="阿里巴巴普惠体 L" pitchFamily="18" charset="-122"/>
                <a:cs typeface="阿里巴巴普惠体 L" pitchFamily="18" charset="-122"/>
              </a:rPr>
            </a:br>
            <a:r>
              <a:rPr lang="zh-CN" altLang="en-US" sz="3300" b="1" smtClean="0">
                <a:latin typeface="阿里巴巴普惠体 L" pitchFamily="18" charset="-122"/>
                <a:ea typeface="阿里巴巴普惠体 L" pitchFamily="18" charset="-122"/>
                <a:cs typeface="阿里巴巴普惠体 L" pitchFamily="18" charset="-122"/>
              </a:rPr>
              <a:t>一、</a:t>
            </a:r>
            <a:r>
              <a:rPr lang="zh-CN" altLang="en-US" sz="3300" b="1" spc="338" noProof="1" smtClean="0">
                <a:latin typeface="阿里巴巴普惠体 L" pitchFamily="18" charset="-122"/>
                <a:ea typeface="阿里巴巴普惠体 L" pitchFamily="18" charset="-122"/>
                <a:cs typeface="阿里巴巴普惠体 L" pitchFamily="18" charset="-122"/>
              </a:rPr>
              <a:t>组合保证金</a:t>
            </a:r>
            <a:r>
              <a:rPr lang="en-US" altLang="zh-CN" sz="3300" b="1" spc="338" noProof="1" smtClean="0">
                <a:latin typeface="阿里巴巴普惠体 L" pitchFamily="18" charset="-122"/>
                <a:ea typeface="阿里巴巴普惠体 L" pitchFamily="18" charset="-122"/>
                <a:cs typeface="阿里巴巴普惠体 L" pitchFamily="18" charset="-122"/>
              </a:rPr>
              <a:t>-</a:t>
            </a:r>
            <a:r>
              <a:rPr lang="zh-CN" altLang="en-US" sz="3300" b="1" spc="338" noProof="1" smtClean="0">
                <a:latin typeface="阿里巴巴普惠体 L" pitchFamily="18" charset="-122"/>
                <a:ea typeface="阿里巴巴普惠体 L" pitchFamily="18" charset="-122"/>
                <a:cs typeface="阿里巴巴普惠体 L" pitchFamily="18" charset="-122"/>
              </a:rPr>
              <a:t>组合申请解锁示例</a:t>
            </a:r>
            <a:r>
              <a:rPr lang="zh-CN" altLang="en-US" spc="338" noProof="1" smtClean="0">
                <a:solidFill>
                  <a:srgbClr val="004899"/>
                </a:solidFill>
                <a:latin typeface="方正大标宋简体" panose="02010601030101010101" pitchFamily="2" charset="-122"/>
                <a:ea typeface="方正大标宋简体" panose="02010601030101010101" pitchFamily="2" charset="-122"/>
                <a:cs typeface="Times New Roman" panose="02020603050405020304" pitchFamily="18" charset="0"/>
              </a:rPr>
              <a:t/>
            </a:r>
            <a:br>
              <a:rPr lang="zh-CN" altLang="en-US" spc="338" noProof="1" smtClean="0">
                <a:solidFill>
                  <a:srgbClr val="004899"/>
                </a:solidFill>
                <a:latin typeface="方正大标宋简体" panose="02010601030101010101" pitchFamily="2" charset="-122"/>
                <a:ea typeface="方正大标宋简体" panose="02010601030101010101" pitchFamily="2" charset="-122"/>
                <a:cs typeface="Times New Roman" panose="02020603050405020304" pitchFamily="18" charset="0"/>
              </a:rPr>
            </a:br>
            <a:endParaRPr lang="zh-CN" altLang="en-US"/>
          </a:p>
        </p:txBody>
      </p:sp>
      <p:pic>
        <p:nvPicPr>
          <p:cNvPr id="20483" name="Picture 3"/>
          <p:cNvPicPr>
            <a:picLocks noChangeAspect="1" noChangeArrowheads="1"/>
          </p:cNvPicPr>
          <p:nvPr/>
        </p:nvPicPr>
        <p:blipFill>
          <a:blip r:embed="rId2" cstate="print"/>
          <a:srcRect/>
          <a:stretch>
            <a:fillRect/>
          </a:stretch>
        </p:blipFill>
        <p:spPr bwMode="auto">
          <a:xfrm>
            <a:off x="467544" y="1844824"/>
            <a:ext cx="8064896" cy="439248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764704"/>
            <a:ext cx="8229600" cy="1143000"/>
          </a:xfrm>
        </p:spPr>
        <p:txBody>
          <a:bodyPr>
            <a:normAutofit fontScale="90000"/>
          </a:bodyPr>
          <a:lstStyle/>
          <a:p>
            <a:pPr lvl="0" algn="l"/>
            <a:r>
              <a:rPr lang="en-US" altLang="zh-CN" sz="3300" spc="338" noProof="1" smtClean="0">
                <a:solidFill>
                  <a:srgbClr val="004899"/>
                </a:solidFill>
                <a:latin typeface="阿里巴巴普惠体 L" pitchFamily="18" charset="-122"/>
                <a:ea typeface="阿里巴巴普惠体 L" pitchFamily="18" charset="-122"/>
                <a:cs typeface="阿里巴巴普惠体 L" pitchFamily="18" charset="-122"/>
              </a:rPr>
              <a:t/>
            </a:r>
            <a:br>
              <a:rPr lang="en-US" altLang="zh-CN" sz="3300" spc="338" noProof="1" smtClean="0">
                <a:solidFill>
                  <a:srgbClr val="004899"/>
                </a:solidFill>
                <a:latin typeface="阿里巴巴普惠体 L" pitchFamily="18" charset="-122"/>
                <a:ea typeface="阿里巴巴普惠体 L" pitchFamily="18" charset="-122"/>
                <a:cs typeface="阿里巴巴普惠体 L" pitchFamily="18" charset="-122"/>
              </a:rPr>
            </a:br>
            <a:r>
              <a:rPr lang="en-US" altLang="zh-CN" sz="3300" spc="338" noProof="1" smtClean="0">
                <a:solidFill>
                  <a:srgbClr val="004899"/>
                </a:solidFill>
                <a:latin typeface="阿里巴巴普惠体 L" pitchFamily="18" charset="-122"/>
                <a:ea typeface="阿里巴巴普惠体 L" pitchFamily="18" charset="-122"/>
                <a:cs typeface="阿里巴巴普惠体 L" pitchFamily="18" charset="-122"/>
              </a:rPr>
              <a:t/>
            </a:r>
            <a:br>
              <a:rPr lang="en-US" altLang="zh-CN" sz="3300" spc="338" noProof="1" smtClean="0">
                <a:solidFill>
                  <a:srgbClr val="004899"/>
                </a:solidFill>
                <a:latin typeface="阿里巴巴普惠体 L" pitchFamily="18" charset="-122"/>
                <a:ea typeface="阿里巴巴普惠体 L" pitchFamily="18" charset="-122"/>
                <a:cs typeface="阿里巴巴普惠体 L" pitchFamily="18" charset="-122"/>
              </a:rPr>
            </a:br>
            <a:r>
              <a:rPr lang="en-US" altLang="zh-CN" sz="3300" spc="338" noProof="1" smtClean="0">
                <a:solidFill>
                  <a:srgbClr val="004899"/>
                </a:solidFill>
                <a:latin typeface="阿里巴巴普惠体 L" pitchFamily="18" charset="-122"/>
                <a:ea typeface="阿里巴巴普惠体 L" pitchFamily="18" charset="-122"/>
                <a:cs typeface="阿里巴巴普惠体 L" pitchFamily="18" charset="-122"/>
              </a:rPr>
              <a:t/>
            </a:r>
            <a:br>
              <a:rPr lang="en-US" altLang="zh-CN" sz="3300" spc="338" noProof="1" smtClean="0">
                <a:solidFill>
                  <a:srgbClr val="004899"/>
                </a:solidFill>
                <a:latin typeface="阿里巴巴普惠体 L" pitchFamily="18" charset="-122"/>
                <a:ea typeface="阿里巴巴普惠体 L" pitchFamily="18" charset="-122"/>
                <a:cs typeface="阿里巴巴普惠体 L" pitchFamily="18" charset="-122"/>
              </a:rPr>
            </a:br>
            <a:r>
              <a:rPr lang="zh-CN" altLang="en-US" sz="3300" b="1" spc="338" noProof="1" smtClean="0">
                <a:latin typeface="阿里巴巴普惠体 L" pitchFamily="18" charset="-122"/>
                <a:ea typeface="阿里巴巴普惠体 L" pitchFamily="18" charset="-122"/>
                <a:cs typeface="阿里巴巴普惠体 L" pitchFamily="18" charset="-122"/>
              </a:rPr>
              <a:t>二、组合保证金</a:t>
            </a:r>
            <a:r>
              <a:rPr lang="en-US" altLang="zh-CN" sz="3300" b="1" spc="338" noProof="1" smtClean="0">
                <a:latin typeface="阿里巴巴普惠体 L" pitchFamily="18" charset="-122"/>
                <a:ea typeface="阿里巴巴普惠体 L" pitchFamily="18" charset="-122"/>
                <a:cs typeface="阿里巴巴普惠体 L" pitchFamily="18" charset="-122"/>
              </a:rPr>
              <a:t>-</a:t>
            </a:r>
            <a:r>
              <a:rPr lang="zh-CN" altLang="en-US" sz="3300" b="1" spc="338" noProof="1" smtClean="0">
                <a:latin typeface="阿里巴巴普惠体 L" pitchFamily="18" charset="-122"/>
                <a:ea typeface="阿里巴巴普惠体 L" pitchFamily="18" charset="-122"/>
                <a:cs typeface="阿里巴巴普惠体 L" pitchFamily="18" charset="-122"/>
              </a:rPr>
              <a:t>保留组合资格示例</a:t>
            </a:r>
            <a:r>
              <a:rPr lang="en-US" altLang="zh-CN" sz="3300" b="1" spc="338" noProof="1" smtClean="0">
                <a:latin typeface="阿里巴巴普惠体 L" pitchFamily="18" charset="-122"/>
                <a:ea typeface="阿里巴巴普惠体 L" pitchFamily="18" charset="-122"/>
                <a:cs typeface="阿里巴巴普惠体 L" pitchFamily="18" charset="-122"/>
              </a:rPr>
              <a:t/>
            </a:r>
            <a:br>
              <a:rPr lang="en-US" altLang="zh-CN" sz="3300" b="1" spc="338" noProof="1" smtClean="0">
                <a:latin typeface="阿里巴巴普惠体 L" pitchFamily="18" charset="-122"/>
                <a:ea typeface="阿里巴巴普惠体 L" pitchFamily="18" charset="-122"/>
                <a:cs typeface="阿里巴巴普惠体 L" pitchFamily="18" charset="-122"/>
              </a:rPr>
            </a:br>
            <a:r>
              <a:rPr lang="zh-CN" altLang="zh-CN" sz="3300" b="1" smtClean="0">
                <a:latin typeface="阿里巴巴普惠体 L" pitchFamily="18" charset="-122"/>
                <a:ea typeface="阿里巴巴普惠体 L" pitchFamily="18" charset="-122"/>
                <a:cs typeface="阿里巴巴普惠体 L" pitchFamily="18" charset="-122"/>
              </a:rPr>
              <a:t>（</a:t>
            </a:r>
            <a:r>
              <a:rPr lang="zh-CN" altLang="en-US" sz="3300" b="1" smtClean="0">
                <a:latin typeface="阿里巴巴普惠体 L" pitchFamily="18" charset="-122"/>
                <a:ea typeface="阿里巴巴普惠体 L" pitchFamily="18" charset="-122"/>
                <a:cs typeface="阿里巴巴普惠体 L" pitchFamily="18" charset="-122"/>
              </a:rPr>
              <a:t>只限产业客户和机构户使用保留组合功能</a:t>
            </a:r>
            <a:r>
              <a:rPr lang="zh-CN" altLang="zh-CN" sz="3300" b="1" smtClean="0">
                <a:latin typeface="阿里巴巴普惠体 L" pitchFamily="18" charset="-122"/>
                <a:ea typeface="阿里巴巴普惠体 L" pitchFamily="18" charset="-122"/>
                <a:cs typeface="阿里巴巴普惠体 L" pitchFamily="18" charset="-122"/>
              </a:rPr>
              <a:t>）</a:t>
            </a:r>
            <a:r>
              <a:rPr lang="zh-CN" altLang="en-US" smtClean="0"/>
              <a:t/>
            </a:r>
            <a:br>
              <a:rPr lang="zh-CN" altLang="en-US" smtClean="0"/>
            </a:br>
            <a:r>
              <a:rPr lang="zh-CN" altLang="en-US" b="1" spc="338" noProof="1" smtClean="0">
                <a:latin typeface="方正大标宋简体" panose="02010601030101010101" pitchFamily="2" charset="-122"/>
                <a:ea typeface="方正大标宋简体" panose="02010601030101010101" pitchFamily="2" charset="-122"/>
                <a:cs typeface="Times New Roman" panose="02020603050405020304" pitchFamily="18" charset="0"/>
              </a:rPr>
              <a:t/>
            </a:r>
            <a:br>
              <a:rPr lang="zh-CN" altLang="en-US" b="1" spc="338" noProof="1" smtClean="0">
                <a:latin typeface="方正大标宋简体" panose="02010601030101010101" pitchFamily="2" charset="-122"/>
                <a:ea typeface="方正大标宋简体" panose="02010601030101010101" pitchFamily="2" charset="-122"/>
                <a:cs typeface="Times New Roman" panose="02020603050405020304" pitchFamily="18" charset="0"/>
              </a:rPr>
            </a:br>
            <a:endParaRPr lang="zh-CN" altLang="en-US" b="1"/>
          </a:p>
        </p:txBody>
      </p:sp>
      <p:sp>
        <p:nvSpPr>
          <p:cNvPr id="3" name="内容占位符 2"/>
          <p:cNvSpPr>
            <a:spLocks noGrp="1"/>
          </p:cNvSpPr>
          <p:nvPr>
            <p:ph idx="1"/>
          </p:nvPr>
        </p:nvSpPr>
        <p:spPr>
          <a:xfrm>
            <a:off x="395536" y="1988840"/>
            <a:ext cx="8229600" cy="3777283"/>
          </a:xfrm>
        </p:spPr>
        <p:txBody>
          <a:bodyPr>
            <a:normAutofit/>
          </a:bodyPr>
          <a:lstStyle/>
          <a:p>
            <a:pPr>
              <a:buNone/>
            </a:pPr>
            <a:r>
              <a:rPr lang="en-US" altLang="zh-CN" sz="2000" smtClean="0">
                <a:latin typeface="阿里巴巴普惠体 L" pitchFamily="18" charset="-122"/>
                <a:ea typeface="阿里巴巴普惠体 L" pitchFamily="18" charset="-122"/>
                <a:cs typeface="阿里巴巴普惠体 L" pitchFamily="18" charset="-122"/>
              </a:rPr>
              <a:t>     </a:t>
            </a:r>
            <a:r>
              <a:rPr lang="zh-CN" altLang="zh-CN" sz="2000" smtClean="0">
                <a:latin typeface="阿里巴巴普惠体 L" pitchFamily="18" charset="-122"/>
                <a:ea typeface="阿里巴巴普惠体 L" pitchFamily="18" charset="-122"/>
                <a:cs typeface="阿里巴巴普惠体 L" pitchFamily="18" charset="-122"/>
              </a:rPr>
              <a:t>客户</a:t>
            </a:r>
            <a:r>
              <a:rPr lang="en-US" altLang="zh-CN" sz="2000" smtClean="0">
                <a:latin typeface="阿里巴巴普惠体 L" pitchFamily="18" charset="-122"/>
                <a:ea typeface="阿里巴巴普惠体 L" pitchFamily="18" charset="-122"/>
                <a:cs typeface="阿里巴巴普惠体 L" pitchFamily="18" charset="-122"/>
              </a:rPr>
              <a:t>B</a:t>
            </a:r>
            <a:r>
              <a:rPr lang="zh-CN" altLang="zh-CN" sz="2000" smtClean="0">
                <a:latin typeface="阿里巴巴普惠体 L" pitchFamily="18" charset="-122"/>
                <a:ea typeface="阿里巴巴普惠体 L" pitchFamily="18" charset="-122"/>
                <a:cs typeface="阿里巴巴普惠体 L" pitchFamily="18" charset="-122"/>
              </a:rPr>
              <a:t>在盘中通过组合申请的方式持有两个跨期组合（分别为</a:t>
            </a:r>
            <a:r>
              <a:rPr lang="en-US" altLang="zh-CN" sz="2000" smtClean="0">
                <a:latin typeface="阿里巴巴普惠体 L" pitchFamily="18" charset="-122"/>
                <a:ea typeface="阿里巴巴普惠体 L" pitchFamily="18" charset="-122"/>
                <a:cs typeface="阿里巴巴普惠体 L" pitchFamily="18" charset="-122"/>
              </a:rPr>
              <a:t>a1905,-a1909</a:t>
            </a:r>
            <a:r>
              <a:rPr lang="zh-CN" altLang="zh-CN" sz="2000" smtClean="0">
                <a:latin typeface="阿里巴巴普惠体 L" pitchFamily="18" charset="-122"/>
                <a:ea typeface="阿里巴巴普惠体 L" pitchFamily="18" charset="-122"/>
                <a:cs typeface="阿里巴巴普惠体 L" pitchFamily="18" charset="-122"/>
              </a:rPr>
              <a:t>和</a:t>
            </a:r>
            <a:r>
              <a:rPr lang="en-US" altLang="zh-CN" sz="2000" smtClean="0">
                <a:latin typeface="阿里巴巴普惠体 L" pitchFamily="18" charset="-122"/>
                <a:ea typeface="阿里巴巴普惠体 L" pitchFamily="18" charset="-122"/>
                <a:cs typeface="阿里巴巴普惠体 L" pitchFamily="18" charset="-122"/>
              </a:rPr>
              <a:t>-a1905,a1909</a:t>
            </a:r>
            <a:r>
              <a:rPr lang="zh-CN" altLang="zh-CN" sz="2000" smtClean="0">
                <a:latin typeface="阿里巴巴普惠体 L" pitchFamily="18" charset="-122"/>
                <a:ea typeface="阿里巴巴普惠体 L" pitchFamily="18" charset="-122"/>
                <a:cs typeface="阿里巴巴普惠体 L" pitchFamily="18" charset="-122"/>
              </a:rPr>
              <a:t>）。且客户</a:t>
            </a:r>
            <a:r>
              <a:rPr lang="en-US" altLang="zh-CN" sz="2000" smtClean="0">
                <a:latin typeface="阿里巴巴普惠体 L" pitchFamily="18" charset="-122"/>
                <a:ea typeface="阿里巴巴普惠体 L" pitchFamily="18" charset="-122"/>
                <a:cs typeface="阿里巴巴普惠体 L" pitchFamily="18" charset="-122"/>
              </a:rPr>
              <a:t>B</a:t>
            </a:r>
            <a:r>
              <a:rPr lang="zh-CN" altLang="zh-CN" sz="2000" smtClean="0">
                <a:latin typeface="阿里巴巴普惠体 L" pitchFamily="18" charset="-122"/>
                <a:ea typeface="阿里巴巴普惠体 L" pitchFamily="18" charset="-122"/>
                <a:cs typeface="阿里巴巴普惠体 L" pitchFamily="18" charset="-122"/>
              </a:rPr>
              <a:t>又新增两手单腿</a:t>
            </a:r>
            <a:r>
              <a:rPr lang="zh-CN" altLang="en-US" sz="2000" smtClean="0">
                <a:latin typeface="阿里巴巴普惠体 L" pitchFamily="18" charset="-122"/>
                <a:ea typeface="阿里巴巴普惠体 L" pitchFamily="18" charset="-122"/>
                <a:cs typeface="阿里巴巴普惠体 L" pitchFamily="18" charset="-122"/>
              </a:rPr>
              <a:t>持仓</a:t>
            </a:r>
            <a:r>
              <a:rPr lang="zh-CN" altLang="zh-CN" sz="2000" smtClean="0">
                <a:latin typeface="阿里巴巴普惠体 L" pitchFamily="18" charset="-122"/>
                <a:ea typeface="阿里巴巴普惠体 L" pitchFamily="18" charset="-122"/>
                <a:cs typeface="阿里巴巴普惠体 L" pitchFamily="18" charset="-122"/>
              </a:rPr>
              <a:t>：一手</a:t>
            </a:r>
            <a:r>
              <a:rPr lang="en-US" altLang="zh-CN" sz="2000" smtClean="0">
                <a:latin typeface="阿里巴巴普惠体 L" pitchFamily="18" charset="-122"/>
                <a:ea typeface="阿里巴巴普惠体 L" pitchFamily="18" charset="-122"/>
                <a:cs typeface="阿里巴巴普惠体 L" pitchFamily="18" charset="-122"/>
              </a:rPr>
              <a:t>a1905</a:t>
            </a:r>
            <a:r>
              <a:rPr lang="zh-CN" altLang="zh-CN" sz="2000" smtClean="0">
                <a:latin typeface="阿里巴巴普惠体 L" pitchFamily="18" charset="-122"/>
                <a:ea typeface="阿里巴巴普惠体 L" pitchFamily="18" charset="-122"/>
                <a:cs typeface="阿里巴巴普惠体 L" pitchFamily="18" charset="-122"/>
              </a:rPr>
              <a:t>买持仓，一手</a:t>
            </a:r>
            <a:r>
              <a:rPr lang="en-US" altLang="zh-CN" sz="2000" smtClean="0">
                <a:latin typeface="阿里巴巴普惠体 L" pitchFamily="18" charset="-122"/>
                <a:ea typeface="阿里巴巴普惠体 L" pitchFamily="18" charset="-122"/>
                <a:cs typeface="阿里巴巴普惠体 L" pitchFamily="18" charset="-122"/>
              </a:rPr>
              <a:t>a1905</a:t>
            </a:r>
            <a:r>
              <a:rPr lang="zh-CN" altLang="zh-CN" sz="2000" smtClean="0">
                <a:latin typeface="阿里巴巴普惠体 L" pitchFamily="18" charset="-122"/>
                <a:ea typeface="阿里巴巴普惠体 L" pitchFamily="18" charset="-122"/>
                <a:cs typeface="阿里巴巴普惠体 L" pitchFamily="18" charset="-122"/>
              </a:rPr>
              <a:t>卖持仓。</a:t>
            </a:r>
            <a:endParaRPr lang="en-US" altLang="zh-CN" sz="2000" smtClean="0">
              <a:latin typeface="阿里巴巴普惠体 L" pitchFamily="18" charset="-122"/>
              <a:ea typeface="阿里巴巴普惠体 L" pitchFamily="18" charset="-122"/>
              <a:cs typeface="阿里巴巴普惠体 L" pitchFamily="18" charset="-122"/>
            </a:endParaRPr>
          </a:p>
          <a:p>
            <a:r>
              <a:rPr lang="zh-CN" altLang="zh-CN" sz="2000" smtClean="0">
                <a:latin typeface="阿里巴巴普惠体 L" pitchFamily="18" charset="-122"/>
                <a:ea typeface="阿里巴巴普惠体 L" pitchFamily="18" charset="-122"/>
                <a:cs typeface="阿里巴巴普惠体 L" pitchFamily="18" charset="-122"/>
              </a:rPr>
              <a:t>结算时，如果该客户没有保留组合资格，那么盘后交易所将按组合优先级将其持仓重新组为三个对锁组合（两组</a:t>
            </a:r>
            <a:r>
              <a:rPr lang="en-US" altLang="zh-CN" sz="2000" smtClean="0">
                <a:latin typeface="阿里巴巴普惠体 L" pitchFamily="18" charset="-122"/>
                <a:ea typeface="阿里巴巴普惠体 L" pitchFamily="18" charset="-122"/>
                <a:cs typeface="阿里巴巴普惠体 L" pitchFamily="18" charset="-122"/>
              </a:rPr>
              <a:t>a1905,-a1905</a:t>
            </a:r>
            <a:r>
              <a:rPr lang="zh-CN" altLang="zh-CN" sz="2000" smtClean="0">
                <a:latin typeface="阿里巴巴普惠体 L" pitchFamily="18" charset="-122"/>
                <a:ea typeface="阿里巴巴普惠体 L" pitchFamily="18" charset="-122"/>
                <a:cs typeface="阿里巴巴普惠体 L" pitchFamily="18" charset="-122"/>
              </a:rPr>
              <a:t>和一组</a:t>
            </a:r>
            <a:r>
              <a:rPr lang="en-US" altLang="zh-CN" sz="2000" smtClean="0">
                <a:latin typeface="阿里巴巴普惠体 L" pitchFamily="18" charset="-122"/>
                <a:ea typeface="阿里巴巴普惠体 L" pitchFamily="18" charset="-122"/>
                <a:cs typeface="阿里巴巴普惠体 L" pitchFamily="18" charset="-122"/>
              </a:rPr>
              <a:t>a1909,-a1909</a:t>
            </a:r>
            <a:r>
              <a:rPr lang="zh-CN" altLang="zh-CN" sz="2000" smtClean="0">
                <a:latin typeface="阿里巴巴普惠体 L" pitchFamily="18" charset="-122"/>
                <a:ea typeface="阿里巴巴普惠体 L" pitchFamily="18" charset="-122"/>
                <a:cs typeface="阿里巴巴普惠体 L" pitchFamily="18" charset="-122"/>
              </a:rPr>
              <a:t>）。</a:t>
            </a:r>
          </a:p>
          <a:p>
            <a:r>
              <a:rPr lang="zh-CN" altLang="zh-CN" sz="2000" smtClean="0">
                <a:latin typeface="阿里巴巴普惠体 L" pitchFamily="18" charset="-122"/>
                <a:ea typeface="阿里巴巴普惠体 L" pitchFamily="18" charset="-122"/>
                <a:cs typeface="阿里巴巴普惠体 L" pitchFamily="18" charset="-122"/>
              </a:rPr>
              <a:t>结算时，如果该客户</a:t>
            </a:r>
            <a:r>
              <a:rPr lang="en-US" altLang="zh-CN" sz="2000" smtClean="0">
                <a:latin typeface="阿里巴巴普惠体 L" pitchFamily="18" charset="-122"/>
                <a:ea typeface="阿里巴巴普惠体 L" pitchFamily="18" charset="-122"/>
                <a:cs typeface="阿里巴巴普惠体 L" pitchFamily="18" charset="-122"/>
              </a:rPr>
              <a:t>B</a:t>
            </a:r>
            <a:r>
              <a:rPr lang="zh-CN" altLang="zh-CN" sz="2000" smtClean="0">
                <a:latin typeface="阿里巴巴普惠体 L" pitchFamily="18" charset="-122"/>
                <a:ea typeface="阿里巴巴普惠体 L" pitchFamily="18" charset="-122"/>
                <a:cs typeface="阿里巴巴普惠体 L" pitchFamily="18" charset="-122"/>
              </a:rPr>
              <a:t>已有保留组合资格，那么盘后交易所将不对客户持仓进行重组，即客户</a:t>
            </a:r>
            <a:r>
              <a:rPr lang="en-US" altLang="zh-CN" sz="2000" smtClean="0">
                <a:latin typeface="阿里巴巴普惠体 L" pitchFamily="18" charset="-122"/>
                <a:ea typeface="阿里巴巴普惠体 L" pitchFamily="18" charset="-122"/>
                <a:cs typeface="阿里巴巴普惠体 L" pitchFamily="18" charset="-122"/>
              </a:rPr>
              <a:t>B</a:t>
            </a:r>
            <a:r>
              <a:rPr lang="zh-CN" altLang="zh-CN" sz="2000" smtClean="0">
                <a:latin typeface="阿里巴巴普惠体 L" pitchFamily="18" charset="-122"/>
                <a:ea typeface="阿里巴巴普惠体 L" pitchFamily="18" charset="-122"/>
                <a:cs typeface="阿里巴巴普惠体 L" pitchFamily="18" charset="-122"/>
              </a:rPr>
              <a:t>继续持有两个跨期组合（</a:t>
            </a:r>
            <a:r>
              <a:rPr lang="en-US" altLang="zh-CN" sz="2000" smtClean="0">
                <a:latin typeface="阿里巴巴普惠体 L" pitchFamily="18" charset="-122"/>
                <a:ea typeface="阿里巴巴普惠体 L" pitchFamily="18" charset="-122"/>
                <a:cs typeface="阿里巴巴普惠体 L" pitchFamily="18" charset="-122"/>
              </a:rPr>
              <a:t>a1905,-a1909</a:t>
            </a:r>
            <a:r>
              <a:rPr lang="zh-CN" altLang="zh-CN" sz="2000" smtClean="0">
                <a:latin typeface="阿里巴巴普惠体 L" pitchFamily="18" charset="-122"/>
                <a:ea typeface="阿里巴巴普惠体 L" pitchFamily="18" charset="-122"/>
                <a:cs typeface="阿里巴巴普惠体 L" pitchFamily="18" charset="-122"/>
              </a:rPr>
              <a:t>和</a:t>
            </a:r>
            <a:r>
              <a:rPr lang="en-US" altLang="zh-CN" sz="2000" smtClean="0">
                <a:latin typeface="阿里巴巴普惠体 L" pitchFamily="18" charset="-122"/>
                <a:ea typeface="阿里巴巴普惠体 L" pitchFamily="18" charset="-122"/>
                <a:cs typeface="阿里巴巴普惠体 L" pitchFamily="18" charset="-122"/>
              </a:rPr>
              <a:t>-a1905,a1909</a:t>
            </a:r>
            <a:r>
              <a:rPr lang="zh-CN" altLang="zh-CN" sz="2000" smtClean="0">
                <a:latin typeface="阿里巴巴普惠体 L" pitchFamily="18" charset="-122"/>
                <a:ea typeface="阿里巴巴普惠体 L" pitchFamily="18" charset="-122"/>
                <a:cs typeface="阿里巴巴普惠体 L" pitchFamily="18" charset="-122"/>
              </a:rPr>
              <a:t>）和两个单腿</a:t>
            </a:r>
            <a:r>
              <a:rPr lang="zh-CN" altLang="en-US" sz="2000" smtClean="0">
                <a:latin typeface="阿里巴巴普惠体 L" pitchFamily="18" charset="-122"/>
                <a:ea typeface="阿里巴巴普惠体 L" pitchFamily="18" charset="-122"/>
                <a:cs typeface="阿里巴巴普惠体 L" pitchFamily="18" charset="-122"/>
              </a:rPr>
              <a:t>持仓</a:t>
            </a:r>
            <a:r>
              <a:rPr lang="zh-CN" altLang="zh-CN" sz="2000" smtClean="0">
                <a:latin typeface="阿里巴巴普惠体 L" pitchFamily="18" charset="-122"/>
                <a:ea typeface="阿里巴巴普惠体 L" pitchFamily="18" charset="-122"/>
                <a:cs typeface="阿里巴巴普惠体 L" pitchFamily="18" charset="-122"/>
              </a:rPr>
              <a:t>。</a:t>
            </a:r>
          </a:p>
          <a:p>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lgn="l"/>
            <a:r>
              <a:rPr lang="en-US" altLang="zh-CN" sz="3300" spc="338" noProof="1" smtClean="0">
                <a:latin typeface="阿里巴巴普惠体 L" pitchFamily="18" charset="-122"/>
                <a:ea typeface="阿里巴巴普惠体 L" pitchFamily="18" charset="-122"/>
                <a:cs typeface="阿里巴巴普惠体 L" pitchFamily="18" charset="-122"/>
              </a:rPr>
              <a:t/>
            </a:r>
            <a:br>
              <a:rPr lang="en-US" altLang="zh-CN" sz="3300" spc="338" noProof="1" smtClean="0">
                <a:latin typeface="阿里巴巴普惠体 L" pitchFamily="18" charset="-122"/>
                <a:ea typeface="阿里巴巴普惠体 L" pitchFamily="18" charset="-122"/>
                <a:cs typeface="阿里巴巴普惠体 L" pitchFamily="18" charset="-122"/>
              </a:rPr>
            </a:br>
            <a:r>
              <a:rPr lang="zh-CN" altLang="en-US" sz="3300" b="1" spc="338" noProof="1" smtClean="0">
                <a:latin typeface="阿里巴巴普惠体 L" pitchFamily="18" charset="-122"/>
                <a:ea typeface="阿里巴巴普惠体 L" pitchFamily="18" charset="-122"/>
                <a:cs typeface="阿里巴巴普惠体 L" pitchFamily="18" charset="-122"/>
              </a:rPr>
              <a:t>三、组合保证金</a:t>
            </a:r>
            <a:r>
              <a:rPr lang="en-US" altLang="zh-CN" sz="3300" b="1" spc="338" noProof="1" smtClean="0">
                <a:latin typeface="阿里巴巴普惠体 L" pitchFamily="18" charset="-122"/>
                <a:ea typeface="阿里巴巴普惠体 L" pitchFamily="18" charset="-122"/>
                <a:cs typeface="阿里巴巴普惠体 L" pitchFamily="18" charset="-122"/>
              </a:rPr>
              <a:t>-</a:t>
            </a:r>
            <a:r>
              <a:rPr lang="zh-CN" altLang="en-US" sz="3300" b="1" spc="338" noProof="1" smtClean="0">
                <a:latin typeface="阿里巴巴普惠体 L" pitchFamily="18" charset="-122"/>
                <a:ea typeface="阿里巴巴普惠体 L" pitchFamily="18" charset="-122"/>
                <a:cs typeface="阿里巴巴普惠体 L" pitchFamily="18" charset="-122"/>
              </a:rPr>
              <a:t>平仓示例</a:t>
            </a:r>
            <a:r>
              <a:rPr lang="en-US" altLang="zh-CN" sz="3300" b="1" spc="338" noProof="1" smtClean="0">
                <a:latin typeface="阿里巴巴普惠体 L" pitchFamily="18" charset="-122"/>
                <a:ea typeface="阿里巴巴普惠体 L" pitchFamily="18" charset="-122"/>
                <a:cs typeface="阿里巴巴普惠体 L" pitchFamily="18" charset="-122"/>
              </a:rPr>
              <a:t>1</a:t>
            </a:r>
            <a:r>
              <a:rPr lang="zh-CN" altLang="en-US" spc="338" noProof="1" smtClean="0">
                <a:solidFill>
                  <a:srgbClr val="004899"/>
                </a:solidFill>
                <a:latin typeface="方正大标宋简体" panose="02010601030101010101" pitchFamily="2" charset="-122"/>
                <a:ea typeface="方正大标宋简体" panose="02010601030101010101" pitchFamily="2" charset="-122"/>
                <a:cs typeface="Times New Roman" panose="02020603050405020304" pitchFamily="18" charset="0"/>
              </a:rPr>
              <a:t/>
            </a:r>
            <a:br>
              <a:rPr lang="zh-CN" altLang="en-US" spc="338" noProof="1" smtClean="0">
                <a:solidFill>
                  <a:srgbClr val="004899"/>
                </a:solidFill>
                <a:latin typeface="方正大标宋简体" panose="02010601030101010101" pitchFamily="2" charset="-122"/>
                <a:ea typeface="方正大标宋简体" panose="02010601030101010101" pitchFamily="2" charset="-122"/>
                <a:cs typeface="Times New Roman" panose="02020603050405020304" pitchFamily="18" charset="0"/>
              </a:rPr>
            </a:br>
            <a:endParaRPr lang="zh-CN" altLang="en-US"/>
          </a:p>
        </p:txBody>
      </p:sp>
      <p:sp>
        <p:nvSpPr>
          <p:cNvPr id="3" name="内容占位符 2"/>
          <p:cNvSpPr>
            <a:spLocks noGrp="1"/>
          </p:cNvSpPr>
          <p:nvPr>
            <p:ph idx="1"/>
          </p:nvPr>
        </p:nvSpPr>
        <p:spPr>
          <a:xfrm>
            <a:off x="457200" y="1988840"/>
            <a:ext cx="8229600" cy="4137323"/>
          </a:xfrm>
        </p:spPr>
        <p:txBody>
          <a:bodyPr>
            <a:normAutofit/>
          </a:bodyPr>
          <a:lstStyle/>
          <a:p>
            <a:pPr>
              <a:lnSpc>
                <a:spcPts val="2600"/>
              </a:lnSpc>
              <a:buFont typeface="Wingdings" pitchFamily="2" charset="2"/>
              <a:buChar char="u"/>
            </a:pPr>
            <a:r>
              <a:rPr lang="zh-CN" altLang="zh-CN" sz="2000" b="1" kern="0" smtClean="0">
                <a:solidFill>
                  <a:srgbClr val="C00000"/>
                </a:solidFill>
                <a:latin typeface="阿里巴巴普惠体 L" pitchFamily="18" charset="-122"/>
                <a:ea typeface="阿里巴巴普惠体 L" pitchFamily="18" charset="-122"/>
                <a:cs typeface="阿里巴巴普惠体 L" pitchFamily="18" charset="-122"/>
              </a:rPr>
              <a:t>平仓顺序为先单腿后组合，当平仓需打破优惠组合时，按照优惠组合持仓的优先级从低到高进行打破。</a:t>
            </a:r>
            <a:endParaRPr lang="en-US" altLang="zh-CN" sz="2000" b="1" kern="0" smtClean="0">
              <a:solidFill>
                <a:srgbClr val="C00000"/>
              </a:solidFill>
              <a:latin typeface="阿里巴巴普惠体 L" pitchFamily="18" charset="-122"/>
              <a:ea typeface="阿里巴巴普惠体 L" pitchFamily="18" charset="-122"/>
              <a:cs typeface="阿里巴巴普惠体 L" pitchFamily="18" charset="-122"/>
            </a:endParaRPr>
          </a:p>
          <a:p>
            <a:pPr>
              <a:lnSpc>
                <a:spcPts val="2600"/>
              </a:lnSpc>
              <a:buNone/>
            </a:pPr>
            <a:r>
              <a:rPr lang="zh-CN" altLang="zh-CN" sz="1600" smtClean="0">
                <a:latin typeface="阿里巴巴普惠体 L" pitchFamily="18" charset="-122"/>
                <a:ea typeface="阿里巴巴普惠体 L" pitchFamily="18" charset="-122"/>
                <a:cs typeface="阿里巴巴普惠体 L" pitchFamily="18" charset="-122"/>
              </a:rPr>
              <a:t>●</a:t>
            </a:r>
            <a:r>
              <a:rPr lang="zh-CN" altLang="zh-CN" sz="2000" smtClean="0">
                <a:latin typeface="阿里巴巴普惠体 L" pitchFamily="18" charset="-122"/>
                <a:ea typeface="阿里巴巴普惠体 L" pitchFamily="18" charset="-122"/>
                <a:cs typeface="阿里巴巴普惠体 L" pitchFamily="18" charset="-122"/>
              </a:rPr>
              <a:t>客户</a:t>
            </a:r>
            <a:r>
              <a:rPr lang="en-US" altLang="zh-CN" sz="2000" smtClean="0">
                <a:latin typeface="阿里巴巴普惠体 L" pitchFamily="18" charset="-122"/>
                <a:ea typeface="阿里巴巴普惠体 L" pitchFamily="18" charset="-122"/>
                <a:cs typeface="阿里巴巴普惠体 L" pitchFamily="18" charset="-122"/>
              </a:rPr>
              <a:t>C</a:t>
            </a:r>
            <a:r>
              <a:rPr lang="zh-CN" altLang="zh-CN" sz="2000" smtClean="0">
                <a:latin typeface="阿里巴巴普惠体 L" pitchFamily="18" charset="-122"/>
                <a:ea typeface="阿里巴巴普惠体 L" pitchFamily="18" charset="-122"/>
                <a:cs typeface="阿里巴巴普惠体 L" pitchFamily="18" charset="-122"/>
              </a:rPr>
              <a:t>有一组</a:t>
            </a:r>
            <a:r>
              <a:rPr lang="en-US" altLang="zh-CN" sz="2000" smtClean="0">
                <a:latin typeface="阿里巴巴普惠体 L" pitchFamily="18" charset="-122"/>
                <a:ea typeface="阿里巴巴普惠体 L" pitchFamily="18" charset="-122"/>
                <a:cs typeface="阿里巴巴普惠体 L" pitchFamily="18" charset="-122"/>
              </a:rPr>
              <a:t>a1909,-a1909</a:t>
            </a:r>
            <a:r>
              <a:rPr lang="zh-CN" altLang="zh-CN" sz="2000" smtClean="0">
                <a:latin typeface="阿里巴巴普惠体 L" pitchFamily="18" charset="-122"/>
                <a:ea typeface="阿里巴巴普惠体 L" pitchFamily="18" charset="-122"/>
                <a:cs typeface="阿里巴巴普惠体 L" pitchFamily="18" charset="-122"/>
              </a:rPr>
              <a:t>组合持仓及一手</a:t>
            </a:r>
            <a:r>
              <a:rPr lang="en-US" altLang="zh-CN" sz="2000" smtClean="0">
                <a:latin typeface="阿里巴巴普惠体 L" pitchFamily="18" charset="-122"/>
                <a:ea typeface="阿里巴巴普惠体 L" pitchFamily="18" charset="-122"/>
                <a:cs typeface="阿里巴巴普惠体 L" pitchFamily="18" charset="-122"/>
              </a:rPr>
              <a:t>a1909</a:t>
            </a:r>
            <a:r>
              <a:rPr lang="zh-CN" altLang="zh-CN" sz="2000" smtClean="0">
                <a:latin typeface="阿里巴巴普惠体 L" pitchFamily="18" charset="-122"/>
                <a:ea typeface="阿里巴巴普惠体 L" pitchFamily="18" charset="-122"/>
                <a:cs typeface="阿里巴巴普惠体 L" pitchFamily="18" charset="-122"/>
              </a:rPr>
              <a:t>买持仓。平掉一手</a:t>
            </a:r>
            <a:r>
              <a:rPr lang="en-US" altLang="zh-CN" sz="2000" smtClean="0">
                <a:latin typeface="阿里巴巴普惠体 L" pitchFamily="18" charset="-122"/>
                <a:ea typeface="阿里巴巴普惠体 L" pitchFamily="18" charset="-122"/>
                <a:cs typeface="阿里巴巴普惠体 L" pitchFamily="18" charset="-122"/>
              </a:rPr>
              <a:t>a1909</a:t>
            </a:r>
            <a:r>
              <a:rPr lang="zh-CN" altLang="zh-CN" sz="2000" smtClean="0">
                <a:latin typeface="阿里巴巴普惠体 L" pitchFamily="18" charset="-122"/>
                <a:ea typeface="阿里巴巴普惠体 L" pitchFamily="18" charset="-122"/>
                <a:cs typeface="阿里巴巴普惠体 L" pitchFamily="18" charset="-122"/>
              </a:rPr>
              <a:t>持仓后，保证金应按组合优惠进行收取。</a:t>
            </a:r>
            <a:endParaRPr lang="en-US" altLang="zh-CN" sz="2000" smtClean="0">
              <a:latin typeface="阿里巴巴普惠体 L" pitchFamily="18" charset="-122"/>
              <a:ea typeface="阿里巴巴普惠体 L" pitchFamily="18" charset="-122"/>
              <a:cs typeface="阿里巴巴普惠体 L" pitchFamily="18" charset="-122"/>
            </a:endParaRPr>
          </a:p>
          <a:p>
            <a:pPr>
              <a:lnSpc>
                <a:spcPts val="2600"/>
              </a:lnSpc>
              <a:buNone/>
            </a:pPr>
            <a:r>
              <a:rPr lang="zh-CN" altLang="zh-CN" sz="1600" smtClean="0">
                <a:latin typeface="阿里巴巴普惠体 L" pitchFamily="18" charset="-122"/>
                <a:ea typeface="阿里巴巴普惠体 L" pitchFamily="18" charset="-122"/>
                <a:cs typeface="阿里巴巴普惠体 L" pitchFamily="18" charset="-122"/>
              </a:rPr>
              <a:t>●</a:t>
            </a:r>
            <a:r>
              <a:rPr lang="zh-CN" altLang="en-US" sz="2000" smtClean="0">
                <a:latin typeface="阿里巴巴普惠体 L" pitchFamily="18" charset="-122"/>
                <a:ea typeface="阿里巴巴普惠体 L" pitchFamily="18" charset="-122"/>
                <a:cs typeface="阿里巴巴普惠体 L" pitchFamily="18" charset="-122"/>
              </a:rPr>
              <a:t>客户</a:t>
            </a:r>
            <a:r>
              <a:rPr lang="en-US" altLang="zh-CN" sz="2000" smtClean="0">
                <a:latin typeface="阿里巴巴普惠体 L" pitchFamily="18" charset="-122"/>
                <a:ea typeface="阿里巴巴普惠体 L" pitchFamily="18" charset="-122"/>
                <a:cs typeface="阿里巴巴普惠体 L" pitchFamily="18" charset="-122"/>
              </a:rPr>
              <a:t>D</a:t>
            </a:r>
            <a:r>
              <a:rPr lang="zh-CN" altLang="en-US" sz="2000" smtClean="0">
                <a:latin typeface="阿里巴巴普惠体 L" pitchFamily="18" charset="-122"/>
                <a:ea typeface="阿里巴巴普惠体 L" pitchFamily="18" charset="-122"/>
                <a:cs typeface="阿里巴巴普惠体 L" pitchFamily="18" charset="-122"/>
              </a:rPr>
              <a:t>有以下持仓：</a:t>
            </a:r>
            <a:r>
              <a:rPr lang="zh-CN" altLang="zh-CN" sz="2000" kern="100" smtClean="0">
                <a:latin typeface="阿里巴巴普惠体 L" pitchFamily="18" charset="-122"/>
                <a:ea typeface="阿里巴巴普惠体 L" pitchFamily="18" charset="-122"/>
                <a:cs typeface="阿里巴巴普惠体 L" pitchFamily="18" charset="-122"/>
              </a:rPr>
              <a:t>一组</a:t>
            </a:r>
            <a:r>
              <a:rPr lang="en-US" altLang="zh-CN" sz="2000" kern="100" smtClean="0">
                <a:latin typeface="阿里巴巴普惠体 L" pitchFamily="18" charset="-122"/>
                <a:ea typeface="阿里巴巴普惠体 L" pitchFamily="18" charset="-122"/>
                <a:cs typeface="阿里巴巴普惠体 L" pitchFamily="18" charset="-122"/>
              </a:rPr>
              <a:t>c1909,-c1909</a:t>
            </a:r>
            <a:r>
              <a:rPr lang="zh-CN" altLang="zh-CN" sz="2000" kern="100" smtClean="0">
                <a:latin typeface="阿里巴巴普惠体 L" pitchFamily="18" charset="-122"/>
                <a:ea typeface="阿里巴巴普惠体 L" pitchFamily="18" charset="-122"/>
                <a:cs typeface="阿里巴巴普惠体 L" pitchFamily="18" charset="-122"/>
              </a:rPr>
              <a:t>对锁组合</a:t>
            </a:r>
            <a:r>
              <a:rPr lang="zh-CN" altLang="en-US" sz="2000" kern="100" smtClean="0">
                <a:latin typeface="阿里巴巴普惠体 L" pitchFamily="18" charset="-122"/>
                <a:ea typeface="阿里巴巴普惠体 L" pitchFamily="18" charset="-122"/>
                <a:cs typeface="阿里巴巴普惠体 L" pitchFamily="18" charset="-122"/>
              </a:rPr>
              <a:t>、</a:t>
            </a:r>
            <a:r>
              <a:rPr lang="zh-CN" altLang="zh-CN" sz="2000" kern="100" smtClean="0">
                <a:latin typeface="阿里巴巴普惠体 L" pitchFamily="18" charset="-122"/>
                <a:ea typeface="阿里巴巴普惠体 L" pitchFamily="18" charset="-122"/>
                <a:cs typeface="阿里巴巴普惠体 L" pitchFamily="18" charset="-122"/>
              </a:rPr>
              <a:t>一组</a:t>
            </a:r>
            <a:r>
              <a:rPr lang="en-US" altLang="zh-CN" sz="2000" kern="100" smtClean="0">
                <a:latin typeface="阿里巴巴普惠体 L" pitchFamily="18" charset="-122"/>
                <a:ea typeface="阿里巴巴普惠体 L" pitchFamily="18" charset="-122"/>
                <a:cs typeface="阿里巴巴普惠体 L" pitchFamily="18" charset="-122"/>
              </a:rPr>
              <a:t>-c1905,c1909</a:t>
            </a:r>
            <a:r>
              <a:rPr lang="zh-CN" altLang="zh-CN" sz="2000" kern="100" smtClean="0">
                <a:latin typeface="阿里巴巴普惠体 L" pitchFamily="18" charset="-122"/>
                <a:ea typeface="阿里巴巴普惠体 L" pitchFamily="18" charset="-122"/>
                <a:cs typeface="阿里巴巴普惠体 L" pitchFamily="18" charset="-122"/>
              </a:rPr>
              <a:t>跨期组合</a:t>
            </a:r>
            <a:r>
              <a:rPr lang="zh-CN" altLang="en-US" sz="2000" kern="100" smtClean="0">
                <a:latin typeface="阿里巴巴普惠体 L" pitchFamily="18" charset="-122"/>
                <a:ea typeface="阿里巴巴普惠体 L" pitchFamily="18" charset="-122"/>
                <a:cs typeface="阿里巴巴普惠体 L" pitchFamily="18" charset="-122"/>
              </a:rPr>
              <a:t>、</a:t>
            </a:r>
            <a:r>
              <a:rPr lang="zh-CN" altLang="zh-CN" sz="2000" kern="100" smtClean="0">
                <a:latin typeface="阿里巴巴普惠体 L" pitchFamily="18" charset="-122"/>
                <a:ea typeface="阿里巴巴普惠体 L" pitchFamily="18" charset="-122"/>
                <a:cs typeface="阿里巴巴普惠体 L" pitchFamily="18" charset="-122"/>
              </a:rPr>
              <a:t>一组</a:t>
            </a:r>
            <a:r>
              <a:rPr lang="en-US" altLang="zh-CN" sz="2000" kern="100" smtClean="0">
                <a:latin typeface="阿里巴巴普惠体 L" pitchFamily="18" charset="-122"/>
                <a:ea typeface="阿里巴巴普惠体 L" pitchFamily="18" charset="-122"/>
                <a:cs typeface="阿里巴巴普惠体 L" pitchFamily="18" charset="-122"/>
              </a:rPr>
              <a:t>c1909,-cs1909</a:t>
            </a:r>
            <a:r>
              <a:rPr lang="zh-CN" altLang="zh-CN" sz="2000" kern="100" smtClean="0">
                <a:latin typeface="阿里巴巴普惠体 L" pitchFamily="18" charset="-122"/>
                <a:ea typeface="阿里巴巴普惠体 L" pitchFamily="18" charset="-122"/>
                <a:cs typeface="阿里巴巴普惠体 L" pitchFamily="18" charset="-122"/>
              </a:rPr>
              <a:t>跨品种组合</a:t>
            </a:r>
            <a:r>
              <a:rPr lang="zh-CN" altLang="en-US" sz="2000" kern="100" smtClean="0">
                <a:latin typeface="阿里巴巴普惠体 L" pitchFamily="18" charset="-122"/>
                <a:ea typeface="阿里巴巴普惠体 L" pitchFamily="18" charset="-122"/>
                <a:cs typeface="阿里巴巴普惠体 L" pitchFamily="18" charset="-122"/>
              </a:rPr>
              <a:t>、</a:t>
            </a:r>
            <a:r>
              <a:rPr lang="zh-CN" altLang="zh-CN" sz="2000" kern="100" smtClean="0">
                <a:latin typeface="阿里巴巴普惠体 L" pitchFamily="18" charset="-122"/>
                <a:ea typeface="阿里巴巴普惠体 L" pitchFamily="18" charset="-122"/>
                <a:cs typeface="阿里巴巴普惠体 L" pitchFamily="18" charset="-122"/>
              </a:rPr>
              <a:t>一组</a:t>
            </a:r>
            <a:r>
              <a:rPr lang="en-US" altLang="zh-CN" sz="2000" kern="100" smtClean="0">
                <a:latin typeface="阿里巴巴普惠体 L" pitchFamily="18" charset="-122"/>
                <a:ea typeface="阿里巴巴普惠体 L" pitchFamily="18" charset="-122"/>
                <a:cs typeface="阿里巴巴普惠体 L" pitchFamily="18" charset="-122"/>
              </a:rPr>
              <a:t>-c1909-C-1820,c1909</a:t>
            </a:r>
            <a:r>
              <a:rPr lang="zh-CN" altLang="zh-CN" sz="2000" kern="100" smtClean="0">
                <a:latin typeface="阿里巴巴普惠体 L" pitchFamily="18" charset="-122"/>
                <a:ea typeface="阿里巴巴普惠体 L" pitchFamily="18" charset="-122"/>
                <a:cs typeface="阿里巴巴普惠体 L" pitchFamily="18" charset="-122"/>
              </a:rPr>
              <a:t>卖出期权组合</a:t>
            </a:r>
            <a:r>
              <a:rPr lang="zh-CN" altLang="en-US" sz="2000" kern="100" smtClean="0">
                <a:latin typeface="阿里巴巴普惠体 L" pitchFamily="18" charset="-122"/>
                <a:ea typeface="阿里巴巴普惠体 L" pitchFamily="18" charset="-122"/>
                <a:cs typeface="阿里巴巴普惠体 L" pitchFamily="18" charset="-122"/>
              </a:rPr>
              <a:t>。</a:t>
            </a:r>
            <a:r>
              <a:rPr lang="zh-CN" altLang="en-US" sz="2000" smtClean="0">
                <a:latin typeface="阿里巴巴普惠体 L" pitchFamily="18" charset="-122"/>
                <a:ea typeface="阿里巴巴普惠体 L" pitchFamily="18" charset="-122"/>
                <a:cs typeface="阿里巴巴普惠体 L" pitchFamily="18" charset="-122"/>
              </a:rPr>
              <a:t>客户</a:t>
            </a:r>
            <a:r>
              <a:rPr lang="en-US" altLang="zh-CN" sz="2000" smtClean="0">
                <a:latin typeface="阿里巴巴普惠体 L" pitchFamily="18" charset="-122"/>
                <a:ea typeface="阿里巴巴普惠体 L" pitchFamily="18" charset="-122"/>
                <a:cs typeface="阿里巴巴普惠体 L" pitchFamily="18" charset="-122"/>
              </a:rPr>
              <a:t>D</a:t>
            </a:r>
            <a:r>
              <a:rPr lang="zh-CN" altLang="en-US" sz="2000" smtClean="0">
                <a:latin typeface="阿里巴巴普惠体 L" pitchFamily="18" charset="-122"/>
                <a:ea typeface="阿里巴巴普惠体 L" pitchFamily="18" charset="-122"/>
                <a:cs typeface="阿里巴巴普惠体 L" pitchFamily="18" charset="-122"/>
              </a:rPr>
              <a:t>的组合中都有</a:t>
            </a:r>
            <a:r>
              <a:rPr lang="en-US" altLang="zh-CN" sz="2000" smtClean="0">
                <a:latin typeface="阿里巴巴普惠体 L" pitchFamily="18" charset="-122"/>
                <a:ea typeface="阿里巴巴普惠体 L" pitchFamily="18" charset="-122"/>
                <a:cs typeface="阿里巴巴普惠体 L" pitchFamily="18" charset="-122"/>
              </a:rPr>
              <a:t>c1909</a:t>
            </a:r>
            <a:r>
              <a:rPr lang="zh-CN" altLang="en-US" sz="2000" smtClean="0">
                <a:latin typeface="阿里巴巴普惠体 L" pitchFamily="18" charset="-122"/>
                <a:ea typeface="阿里巴巴普惠体 L" pitchFamily="18" charset="-122"/>
                <a:cs typeface="阿里巴巴普惠体 L" pitchFamily="18" charset="-122"/>
              </a:rPr>
              <a:t>买持仓。</a:t>
            </a:r>
            <a:r>
              <a:rPr lang="zh-CN" altLang="zh-CN" sz="2000" smtClean="0">
                <a:latin typeface="阿里巴巴普惠体 L" pitchFamily="18" charset="-122"/>
                <a:ea typeface="阿里巴巴普惠体 L" pitchFamily="18" charset="-122"/>
                <a:cs typeface="阿里巴巴普惠体 L" pitchFamily="18" charset="-122"/>
              </a:rPr>
              <a:t>当客户</a:t>
            </a:r>
            <a:r>
              <a:rPr lang="en-US" altLang="zh-CN" sz="2000" smtClean="0">
                <a:latin typeface="阿里巴巴普惠体 L" pitchFamily="18" charset="-122"/>
                <a:ea typeface="阿里巴巴普惠体 L" pitchFamily="18" charset="-122"/>
                <a:cs typeface="阿里巴巴普惠体 L" pitchFamily="18" charset="-122"/>
              </a:rPr>
              <a:t>D</a:t>
            </a:r>
            <a:r>
              <a:rPr lang="zh-CN" altLang="zh-CN" sz="2000" smtClean="0">
                <a:latin typeface="阿里巴巴普惠体 L" pitchFamily="18" charset="-122"/>
                <a:ea typeface="阿里巴巴普惠体 L" pitchFamily="18" charset="-122"/>
                <a:cs typeface="阿里巴巴普惠体 L" pitchFamily="18" charset="-122"/>
              </a:rPr>
              <a:t>平仓</a:t>
            </a:r>
            <a:r>
              <a:rPr lang="en-US" altLang="zh-CN" sz="2000" smtClean="0">
                <a:latin typeface="阿里巴巴普惠体 L" pitchFamily="18" charset="-122"/>
                <a:ea typeface="阿里巴巴普惠体 L" pitchFamily="18" charset="-122"/>
                <a:cs typeface="阿里巴巴普惠体 L" pitchFamily="18" charset="-122"/>
              </a:rPr>
              <a:t>1</a:t>
            </a:r>
            <a:r>
              <a:rPr lang="zh-CN" altLang="zh-CN" sz="2000" smtClean="0">
                <a:latin typeface="阿里巴巴普惠体 L" pitchFamily="18" charset="-122"/>
                <a:ea typeface="阿里巴巴普惠体 L" pitchFamily="18" charset="-122"/>
                <a:cs typeface="阿里巴巴普惠体 L" pitchFamily="18" charset="-122"/>
              </a:rPr>
              <a:t>手</a:t>
            </a:r>
            <a:r>
              <a:rPr lang="en-US" altLang="zh-CN" sz="2000" smtClean="0">
                <a:latin typeface="阿里巴巴普惠体 L" pitchFamily="18" charset="-122"/>
                <a:ea typeface="阿里巴巴普惠体 L" pitchFamily="18" charset="-122"/>
                <a:cs typeface="阿里巴巴普惠体 L" pitchFamily="18" charset="-122"/>
              </a:rPr>
              <a:t>c1909</a:t>
            </a:r>
            <a:r>
              <a:rPr lang="zh-CN" altLang="zh-CN" sz="2000" smtClean="0">
                <a:latin typeface="阿里巴巴普惠体 L" pitchFamily="18" charset="-122"/>
                <a:ea typeface="阿里巴巴普惠体 L" pitchFamily="18" charset="-122"/>
                <a:cs typeface="阿里巴巴普惠体 L" pitchFamily="18" charset="-122"/>
              </a:rPr>
              <a:t>买持仓时，卖出期权组合应先打破，</a:t>
            </a:r>
            <a:r>
              <a:rPr lang="zh-CN" altLang="en-US" sz="2000" smtClean="0">
                <a:latin typeface="阿里巴巴普惠体 L" pitchFamily="18" charset="-122"/>
                <a:ea typeface="阿里巴巴普惠体 L" pitchFamily="18" charset="-122"/>
                <a:cs typeface="阿里巴巴普惠体 L" pitchFamily="18" charset="-122"/>
              </a:rPr>
              <a:t>释放组合保证金，并</a:t>
            </a:r>
            <a:r>
              <a:rPr lang="zh-CN" altLang="zh-CN" sz="2000" smtClean="0">
                <a:latin typeface="阿里巴巴普惠体 L" pitchFamily="18" charset="-122"/>
                <a:ea typeface="阿里巴巴普惠体 L" pitchFamily="18" charset="-122"/>
                <a:cs typeface="阿里巴巴普惠体 L" pitchFamily="18" charset="-122"/>
              </a:rPr>
              <a:t>加收</a:t>
            </a:r>
            <a:r>
              <a:rPr lang="zh-CN" altLang="en-US" sz="2000" smtClean="0">
                <a:latin typeface="阿里巴巴普惠体 L" pitchFamily="18" charset="-122"/>
                <a:ea typeface="阿里巴巴普惠体 L" pitchFamily="18" charset="-122"/>
                <a:cs typeface="阿里巴巴普惠体 L" pitchFamily="18" charset="-122"/>
              </a:rPr>
              <a:t>剩余</a:t>
            </a:r>
            <a:r>
              <a:rPr lang="zh-CN" altLang="zh-CN" sz="2000" smtClean="0">
                <a:latin typeface="阿里巴巴普惠体 L" pitchFamily="18" charset="-122"/>
                <a:ea typeface="阿里巴巴普惠体 L" pitchFamily="18" charset="-122"/>
                <a:cs typeface="阿里巴巴普惠体 L" pitchFamily="18" charset="-122"/>
              </a:rPr>
              <a:t>单腿保证金，其余组合按优惠保证金收取。当客户继续平</a:t>
            </a:r>
            <a:r>
              <a:rPr lang="en-US" altLang="zh-CN" sz="2000" smtClean="0">
                <a:latin typeface="阿里巴巴普惠体 L" pitchFamily="18" charset="-122"/>
                <a:ea typeface="阿里巴巴普惠体 L" pitchFamily="18" charset="-122"/>
                <a:cs typeface="阿里巴巴普惠体 L" pitchFamily="18" charset="-122"/>
              </a:rPr>
              <a:t>c1909</a:t>
            </a:r>
            <a:r>
              <a:rPr lang="zh-CN" altLang="zh-CN" sz="2000" smtClean="0">
                <a:latin typeface="阿里巴巴普惠体 L" pitchFamily="18" charset="-122"/>
                <a:ea typeface="阿里巴巴普惠体 L" pitchFamily="18" charset="-122"/>
                <a:cs typeface="阿里巴巴普惠体 L" pitchFamily="18" charset="-122"/>
              </a:rPr>
              <a:t>合约，顺序应由跨品种、跨期、对锁依次打破。</a:t>
            </a:r>
          </a:p>
          <a:p>
            <a:pPr>
              <a:buNone/>
            </a:pPr>
            <a:endParaRPr lang="en-US" altLang="zh-CN" sz="2000" smtClean="0">
              <a:latin typeface="微软雅黑 Light" panose="020B0502040204020203" pitchFamily="34" charset="-122"/>
              <a:ea typeface="微软雅黑 Light" panose="020B0502040204020203" pitchFamily="34" charset="-122"/>
            </a:endParaRPr>
          </a:p>
          <a:p>
            <a:pPr>
              <a:buNone/>
            </a:pPr>
            <a:endParaRPr lang="en-US" altLang="zh-CN" sz="2000" smtClean="0">
              <a:latin typeface="微软雅黑 Light" panose="020B0502040204020203" pitchFamily="34" charset="-122"/>
              <a:ea typeface="微软雅黑 Light" panose="020B0502040204020203" pitchFamily="34" charset="-122"/>
            </a:endParaRPr>
          </a:p>
          <a:p>
            <a:pPr>
              <a:buNone/>
            </a:pPr>
            <a:endParaRPr lang="en-US" altLang="zh-CN" sz="2000" smtClean="0">
              <a:latin typeface="微软雅黑 Light" panose="020B0502040204020203" pitchFamily="34" charset="-122"/>
              <a:ea typeface="微软雅黑 Light" panose="020B0502040204020203" pitchFamily="34" charset="-122"/>
            </a:endParaRPr>
          </a:p>
          <a:p>
            <a:pPr>
              <a:buNone/>
            </a:pPr>
            <a:endParaRPr lang="zh-CN" altLang="zh-CN" sz="2000" kern="0" smtClean="0">
              <a:latin typeface="阿里巴巴普惠体 L" pitchFamily="18" charset="-122"/>
              <a:ea typeface="阿里巴巴普惠体 L" pitchFamily="18" charset="-122"/>
              <a:cs typeface="阿里巴巴普惠体 L" pitchFamily="18" charset="-122"/>
            </a:endParaRPr>
          </a:p>
          <a:p>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000" b="1" spc="338" noProof="1" smtClean="0">
                <a:latin typeface="阿里巴巴普惠体 L" pitchFamily="18" charset="-122"/>
                <a:ea typeface="阿里巴巴普惠体 L" pitchFamily="18" charset="-122"/>
                <a:cs typeface="阿里巴巴普惠体 L" pitchFamily="18" charset="-122"/>
              </a:rPr>
              <a:t>三、组合保证金</a:t>
            </a:r>
            <a:r>
              <a:rPr lang="en-US" altLang="zh-CN" sz="3000" b="1" spc="338" noProof="1" smtClean="0">
                <a:latin typeface="阿里巴巴普惠体 L" pitchFamily="18" charset="-122"/>
                <a:ea typeface="阿里巴巴普惠体 L" pitchFamily="18" charset="-122"/>
                <a:cs typeface="阿里巴巴普惠体 L" pitchFamily="18" charset="-122"/>
              </a:rPr>
              <a:t>-</a:t>
            </a:r>
            <a:r>
              <a:rPr lang="zh-CN" altLang="en-US" sz="3000" b="1" spc="338" noProof="1" smtClean="0">
                <a:latin typeface="阿里巴巴普惠体 L" pitchFamily="18" charset="-122"/>
                <a:ea typeface="阿里巴巴普惠体 L" pitchFamily="18" charset="-122"/>
                <a:cs typeface="阿里巴巴普惠体 L" pitchFamily="18" charset="-122"/>
              </a:rPr>
              <a:t>平仓示例</a:t>
            </a:r>
            <a:r>
              <a:rPr lang="en-US" altLang="zh-CN" sz="3000" b="1" spc="338" noProof="1" smtClean="0">
                <a:latin typeface="阿里巴巴普惠体 L" pitchFamily="18" charset="-122"/>
                <a:ea typeface="阿里巴巴普惠体 L" pitchFamily="18" charset="-122"/>
                <a:cs typeface="阿里巴巴普惠体 L" pitchFamily="18" charset="-122"/>
              </a:rPr>
              <a:t>2</a:t>
            </a:r>
            <a:endParaRPr lang="zh-CN" altLang="en-US" sz="3000"/>
          </a:p>
        </p:txBody>
      </p:sp>
      <p:pic>
        <p:nvPicPr>
          <p:cNvPr id="22530" name="Picture 2"/>
          <p:cNvPicPr>
            <a:picLocks noChangeAspect="1" noChangeArrowheads="1"/>
          </p:cNvPicPr>
          <p:nvPr/>
        </p:nvPicPr>
        <p:blipFill>
          <a:blip r:embed="rId2" cstate="print"/>
          <a:srcRect/>
          <a:stretch>
            <a:fillRect/>
          </a:stretch>
        </p:blipFill>
        <p:spPr bwMode="auto">
          <a:xfrm>
            <a:off x="395536" y="1844824"/>
            <a:ext cx="8280920" cy="460851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idx="1"/>
          </p:nvPr>
        </p:nvSpPr>
        <p:spPr/>
        <p:txBody>
          <a:bodyPr/>
          <a:lstStyle/>
          <a:p>
            <a:pPr algn="ctr"/>
            <a:r>
              <a:rPr lang="en-US" altLang="zh-CN" sz="4000" b="1" smtClean="0">
                <a:solidFill>
                  <a:schemeClr val="tx1"/>
                </a:solidFill>
                <a:latin typeface="阿里巴巴普惠体 L" pitchFamily="18" charset="-122"/>
                <a:ea typeface="阿里巴巴普惠体 L" pitchFamily="18" charset="-122"/>
                <a:cs typeface="阿里巴巴普惠体 L" pitchFamily="18" charset="-122"/>
              </a:rPr>
              <a:t>Part3  </a:t>
            </a:r>
            <a:r>
              <a:rPr lang="zh-CN" altLang="en-US" sz="4000" b="1" smtClean="0">
                <a:solidFill>
                  <a:schemeClr val="tx1"/>
                </a:solidFill>
                <a:latin typeface="阿里巴巴普惠体 L" pitchFamily="18" charset="-122"/>
                <a:ea typeface="阿里巴巴普惠体 L" pitchFamily="18" charset="-122"/>
                <a:cs typeface="阿里巴巴普惠体 L" pitchFamily="18" charset="-122"/>
              </a:rPr>
              <a:t>恒生</a:t>
            </a:r>
            <a:r>
              <a:rPr lang="en-US" altLang="zh-CN" sz="4000" b="1" smtClean="0">
                <a:solidFill>
                  <a:schemeClr val="tx1"/>
                </a:solidFill>
                <a:latin typeface="阿里巴巴普惠体 L" pitchFamily="18" charset="-122"/>
                <a:ea typeface="阿里巴巴普惠体 L" pitchFamily="18" charset="-122"/>
                <a:cs typeface="阿里巴巴普惠体 L" pitchFamily="18" charset="-122"/>
              </a:rPr>
              <a:t>5.0</a:t>
            </a:r>
            <a:r>
              <a:rPr lang="zh-CN" altLang="en-US" sz="4000" b="1" smtClean="0">
                <a:solidFill>
                  <a:schemeClr val="tx1"/>
                </a:solidFill>
                <a:latin typeface="阿里巴巴普惠体 L" pitchFamily="18" charset="-122"/>
                <a:ea typeface="阿里巴巴普惠体 L" pitchFamily="18" charset="-122"/>
                <a:cs typeface="阿里巴巴普惠体 L" pitchFamily="18" charset="-122"/>
              </a:rPr>
              <a:t>交易端操作指南</a:t>
            </a:r>
            <a:endParaRPr lang="zh-CN" altLang="en-US" sz="4000" b="1" smtClean="0">
              <a:latin typeface="阿里巴巴普惠体 L" pitchFamily="18" charset="-122"/>
              <a:ea typeface="阿里巴巴普惠体 L" pitchFamily="18" charset="-122"/>
              <a:cs typeface="阿里巴巴普惠体 L" pitchFamily="18" charset="-122"/>
            </a:endParaRPr>
          </a:p>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normAutofit/>
          </a:bodyPr>
          <a:lstStyle/>
          <a:p>
            <a:pPr algn="l"/>
            <a:r>
              <a:rPr lang="zh-CN" altLang="en-US" sz="3000" b="1" smtClean="0">
                <a:latin typeface="阿里巴巴普惠体 L" pitchFamily="18" charset="-122"/>
                <a:ea typeface="阿里巴巴普惠体 L" pitchFamily="18" charset="-122"/>
                <a:cs typeface="阿里巴巴普惠体 L" pitchFamily="18" charset="-122"/>
              </a:rPr>
              <a:t>一、套利订单操作</a:t>
            </a:r>
            <a:endParaRPr lang="zh-CN" altLang="en-US" sz="3000" b="1">
              <a:latin typeface="阿里巴巴普惠体 L" pitchFamily="18" charset="-122"/>
              <a:ea typeface="阿里巴巴普惠体 L" pitchFamily="18" charset="-122"/>
              <a:cs typeface="阿里巴巴普惠体 L" pitchFamily="18" charset="-122"/>
            </a:endParaRPr>
          </a:p>
        </p:txBody>
      </p:sp>
      <p:sp>
        <p:nvSpPr>
          <p:cNvPr id="5" name="内容占位符 4"/>
          <p:cNvSpPr>
            <a:spLocks noGrp="1"/>
          </p:cNvSpPr>
          <p:nvPr>
            <p:ph idx="1"/>
          </p:nvPr>
        </p:nvSpPr>
        <p:spPr>
          <a:xfrm>
            <a:off x="457200" y="1916832"/>
            <a:ext cx="8229600" cy="4209331"/>
          </a:xfrm>
        </p:spPr>
        <p:txBody>
          <a:bodyPr>
            <a:normAutofit/>
          </a:bodyPr>
          <a:lstStyle/>
          <a:p>
            <a:pPr>
              <a:buNone/>
            </a:pPr>
            <a:r>
              <a:rPr lang="en-US" altLang="zh-CN" sz="2400" smtClean="0">
                <a:latin typeface="阿里巴巴普惠体 L" pitchFamily="18" charset="-122"/>
                <a:ea typeface="阿里巴巴普惠体 L" pitchFamily="18" charset="-122"/>
                <a:cs typeface="阿里巴巴普惠体 L" pitchFamily="18" charset="-122"/>
              </a:rPr>
              <a:t>1</a:t>
            </a:r>
            <a:r>
              <a:rPr lang="zh-CN" altLang="en-US" sz="2400" smtClean="0">
                <a:latin typeface="阿里巴巴普惠体 L" pitchFamily="18" charset="-122"/>
                <a:ea typeface="阿里巴巴普惠体 L" pitchFamily="18" charset="-122"/>
                <a:cs typeface="阿里巴巴普惠体 L" pitchFamily="18" charset="-122"/>
              </a:rPr>
              <a:t>、组合行情设置：进入恒生</a:t>
            </a:r>
            <a:r>
              <a:rPr lang="en-US" altLang="zh-CN" sz="2400" smtClean="0">
                <a:latin typeface="阿里巴巴普惠体 L" pitchFamily="18" charset="-122"/>
                <a:ea typeface="阿里巴巴普惠体 L" pitchFamily="18" charset="-122"/>
                <a:cs typeface="阿里巴巴普惠体 L" pitchFamily="18" charset="-122"/>
              </a:rPr>
              <a:t>5.0</a:t>
            </a:r>
            <a:r>
              <a:rPr lang="zh-CN" altLang="en-US" sz="2400" smtClean="0">
                <a:latin typeface="阿里巴巴普惠体 L" pitchFamily="18" charset="-122"/>
                <a:ea typeface="阿里巴巴普惠体 L" pitchFamily="18" charset="-122"/>
                <a:cs typeface="阿里巴巴普惠体 L" pitchFamily="18" charset="-122"/>
              </a:rPr>
              <a:t>交易端，点击“ 组合行情 ”选项卡，右键弹出设置窗口。</a:t>
            </a:r>
            <a:endParaRPr lang="en-US" altLang="zh-CN" sz="2400" smtClean="0">
              <a:latin typeface="阿里巴巴普惠体 L" pitchFamily="18" charset="-122"/>
              <a:ea typeface="阿里巴巴普惠体 L" pitchFamily="18" charset="-122"/>
              <a:cs typeface="阿里巴巴普惠体 L" pitchFamily="18" charset="-122"/>
            </a:endParaRPr>
          </a:p>
          <a:p>
            <a:endParaRPr lang="en-US" altLang="zh-CN" sz="2400" smtClean="0">
              <a:latin typeface="阿里巴巴普惠体 L" pitchFamily="18" charset="-122"/>
              <a:ea typeface="阿里巴巴普惠体 L" pitchFamily="18" charset="-122"/>
              <a:cs typeface="阿里巴巴普惠体 L" pitchFamily="18" charset="-122"/>
            </a:endParaRPr>
          </a:p>
          <a:p>
            <a:pPr>
              <a:buNone/>
            </a:pPr>
            <a:endParaRPr lang="en-US" altLang="zh-CN" sz="2400" smtClean="0">
              <a:latin typeface="阿里巴巴普惠体 L" pitchFamily="18" charset="-122"/>
              <a:ea typeface="阿里巴巴普惠体 L" pitchFamily="18" charset="-122"/>
              <a:cs typeface="阿里巴巴普惠体 L" pitchFamily="18" charset="-122"/>
            </a:endParaRPr>
          </a:p>
          <a:p>
            <a:pPr>
              <a:buNone/>
            </a:pPr>
            <a:endParaRPr lang="zh-CN" altLang="en-US" sz="2400">
              <a:latin typeface="阿里巴巴普惠体 L" pitchFamily="18" charset="-122"/>
              <a:ea typeface="阿里巴巴普惠体 L" pitchFamily="18" charset="-122"/>
              <a:cs typeface="阿里巴巴普惠体 L" pitchFamily="18" charset="-122"/>
            </a:endParaRPr>
          </a:p>
        </p:txBody>
      </p:sp>
      <p:pic>
        <p:nvPicPr>
          <p:cNvPr id="7" name="图片 6" descr="套利设置.jpg"/>
          <p:cNvPicPr>
            <a:picLocks noChangeAspect="1"/>
          </p:cNvPicPr>
          <p:nvPr/>
        </p:nvPicPr>
        <p:blipFill>
          <a:blip r:embed="rId2" cstate="print"/>
          <a:stretch>
            <a:fillRect/>
          </a:stretch>
        </p:blipFill>
        <p:spPr>
          <a:xfrm>
            <a:off x="395536" y="2852936"/>
            <a:ext cx="8362950" cy="32099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196752"/>
            <a:ext cx="8229600" cy="4929411"/>
          </a:xfrm>
        </p:spPr>
        <p:txBody>
          <a:bodyPr>
            <a:normAutofit/>
          </a:bodyPr>
          <a:lstStyle/>
          <a:p>
            <a:pPr>
              <a:buNone/>
            </a:pPr>
            <a:endParaRPr lang="en-US" altLang="zh-CN" sz="2400" smtClean="0">
              <a:latin typeface="阿里巴巴普惠体 L" pitchFamily="18" charset="-122"/>
              <a:ea typeface="阿里巴巴普惠体 L" pitchFamily="18" charset="-122"/>
              <a:cs typeface="阿里巴巴普惠体 L" pitchFamily="18" charset="-122"/>
            </a:endParaRPr>
          </a:p>
          <a:p>
            <a:pPr>
              <a:buNone/>
            </a:pPr>
            <a:endParaRPr lang="en-US" altLang="zh-CN" sz="2400" smtClean="0">
              <a:latin typeface="阿里巴巴普惠体 L" pitchFamily="18" charset="-122"/>
              <a:ea typeface="阿里巴巴普惠体 L" pitchFamily="18" charset="-122"/>
              <a:cs typeface="阿里巴巴普惠体 L" pitchFamily="18" charset="-122"/>
            </a:endParaRPr>
          </a:p>
          <a:p>
            <a:pPr>
              <a:buNone/>
            </a:pPr>
            <a:endParaRPr lang="zh-CN" altLang="en-US" sz="2400">
              <a:latin typeface="阿里巴巴普惠体 L" pitchFamily="18" charset="-122"/>
              <a:ea typeface="阿里巴巴普惠体 L" pitchFamily="18" charset="-122"/>
              <a:cs typeface="阿里巴巴普惠体 L" pitchFamily="18" charset="-122"/>
            </a:endParaRPr>
          </a:p>
        </p:txBody>
      </p:sp>
      <p:pic>
        <p:nvPicPr>
          <p:cNvPr id="5" name="图片 4" descr="套利设置2.jpg"/>
          <p:cNvPicPr>
            <a:picLocks noChangeAspect="1"/>
          </p:cNvPicPr>
          <p:nvPr/>
        </p:nvPicPr>
        <p:blipFill>
          <a:blip r:embed="rId2" cstate="print"/>
          <a:stretch>
            <a:fillRect/>
          </a:stretch>
        </p:blipFill>
        <p:spPr>
          <a:xfrm>
            <a:off x="2987824" y="692696"/>
            <a:ext cx="6156176" cy="6165304"/>
          </a:xfrm>
          <a:prstGeom prst="rect">
            <a:avLst/>
          </a:prstGeom>
        </p:spPr>
      </p:pic>
      <p:sp>
        <p:nvSpPr>
          <p:cNvPr id="6" name="矩形 5"/>
          <p:cNvSpPr/>
          <p:nvPr/>
        </p:nvSpPr>
        <p:spPr>
          <a:xfrm>
            <a:off x="0" y="1052736"/>
            <a:ext cx="2987824" cy="3024336"/>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zh-CN" sz="2400" smtClean="0">
                <a:solidFill>
                  <a:schemeClr val="tx1"/>
                </a:solidFill>
                <a:latin typeface="阿里巴巴普惠体 L" pitchFamily="18" charset="-122"/>
                <a:ea typeface="阿里巴巴普惠体 L" pitchFamily="18" charset="-122"/>
                <a:cs typeface="阿里巴巴普惠体 L" pitchFamily="18" charset="-122"/>
              </a:rPr>
              <a:t>2</a:t>
            </a:r>
            <a:r>
              <a:rPr lang="zh-CN" altLang="en-US" sz="2400" smtClean="0">
                <a:solidFill>
                  <a:schemeClr val="tx1"/>
                </a:solidFill>
                <a:latin typeface="阿里巴巴普惠体 L" pitchFamily="18" charset="-122"/>
                <a:ea typeface="阿里巴巴普惠体 L" pitchFamily="18" charset="-122"/>
                <a:cs typeface="阿里巴巴普惠体 L" pitchFamily="18" charset="-122"/>
              </a:rPr>
              <a:t>、套利订单的委托：在“组合行情”中双击某一组合进行委托下单。注意“委托价格”需在涨停价和跌停价之间。</a:t>
            </a:r>
            <a:endParaRPr lang="zh-CN" altLang="en-US" sz="240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lvl="0" algn="l"/>
            <a:r>
              <a:rPr lang="en-US" altLang="zh-CN" sz="3300" smtClean="0">
                <a:latin typeface="阿里巴巴普惠体 L" pitchFamily="18" charset="-122"/>
                <a:ea typeface="阿里巴巴普惠体 L" pitchFamily="18" charset="-122"/>
                <a:cs typeface="阿里巴巴普惠体 L" pitchFamily="18" charset="-122"/>
              </a:rPr>
              <a:t/>
            </a:r>
            <a:br>
              <a:rPr lang="en-US" altLang="zh-CN" sz="3300" smtClean="0">
                <a:latin typeface="阿里巴巴普惠体 L" pitchFamily="18" charset="-122"/>
                <a:ea typeface="阿里巴巴普惠体 L" pitchFamily="18" charset="-122"/>
                <a:cs typeface="阿里巴巴普惠体 L" pitchFamily="18" charset="-122"/>
              </a:rPr>
            </a:br>
            <a:r>
              <a:rPr lang="zh-CN" altLang="en-US" sz="3300" b="1" smtClean="0">
                <a:latin typeface="阿里巴巴普惠体 L" pitchFamily="18" charset="-122"/>
                <a:ea typeface="阿里巴巴普惠体 L" pitchFamily="18" charset="-122"/>
                <a:cs typeface="阿里巴巴普惠体 L" pitchFamily="18" charset="-122"/>
              </a:rPr>
              <a:t>二、发送组合申请的操作</a:t>
            </a:r>
            <a:r>
              <a:rPr lang="zh-CN" altLang="en-US" smtClean="0"/>
              <a:t/>
            </a:r>
            <a:br>
              <a:rPr lang="zh-CN" altLang="en-US" smtClean="0"/>
            </a:br>
            <a:endParaRPr lang="zh-CN" altLang="en-US"/>
          </a:p>
        </p:txBody>
      </p:sp>
      <p:sp>
        <p:nvSpPr>
          <p:cNvPr id="3" name="内容占位符 2"/>
          <p:cNvSpPr>
            <a:spLocks noGrp="1"/>
          </p:cNvSpPr>
          <p:nvPr>
            <p:ph idx="1"/>
          </p:nvPr>
        </p:nvSpPr>
        <p:spPr>
          <a:xfrm>
            <a:off x="457200" y="1988840"/>
            <a:ext cx="8229600" cy="4137323"/>
          </a:xfrm>
        </p:spPr>
        <p:txBody>
          <a:bodyPr>
            <a:normAutofit/>
          </a:bodyPr>
          <a:lstStyle/>
          <a:p>
            <a:pPr>
              <a:buNone/>
            </a:pPr>
            <a:r>
              <a:rPr lang="en-US" altLang="zh-CN" sz="2400" smtClean="0">
                <a:latin typeface="阿里巴巴普惠体 L" pitchFamily="18" charset="-122"/>
                <a:ea typeface="阿里巴巴普惠体 L" pitchFamily="18" charset="-122"/>
                <a:cs typeface="阿里巴巴普惠体 L" pitchFamily="18" charset="-122"/>
              </a:rPr>
              <a:t>1</a:t>
            </a:r>
            <a:r>
              <a:rPr lang="zh-CN" altLang="en-US" sz="2400" smtClean="0">
                <a:latin typeface="阿里巴巴普惠体 L" pitchFamily="18" charset="-122"/>
                <a:ea typeface="阿里巴巴普惠体 L" pitchFamily="18" charset="-122"/>
                <a:cs typeface="阿里巴巴普惠体 L" pitchFamily="18" charset="-122"/>
              </a:rPr>
              <a:t>、在“持仓查询”中选择某一需要进行组合的合约，然后点击“组合持仓”。</a:t>
            </a:r>
            <a:endParaRPr lang="en-US" altLang="zh-CN" sz="2400" smtClean="0">
              <a:latin typeface="阿里巴巴普惠体 L" pitchFamily="18" charset="-122"/>
              <a:ea typeface="阿里巴巴普惠体 L" pitchFamily="18" charset="-122"/>
              <a:cs typeface="阿里巴巴普惠体 L" pitchFamily="18" charset="-122"/>
            </a:endParaRPr>
          </a:p>
          <a:p>
            <a:pPr>
              <a:buNone/>
            </a:pPr>
            <a:endParaRPr lang="en-US" altLang="zh-CN" sz="2400" smtClean="0">
              <a:latin typeface="阿里巴巴普惠体 L" pitchFamily="18" charset="-122"/>
              <a:ea typeface="阿里巴巴普惠体 L" pitchFamily="18" charset="-122"/>
              <a:cs typeface="阿里巴巴普惠体 L" pitchFamily="18" charset="-122"/>
            </a:endParaRPr>
          </a:p>
          <a:p>
            <a:pPr>
              <a:buNone/>
            </a:pPr>
            <a:endParaRPr lang="zh-CN" altLang="en-US" sz="2400">
              <a:latin typeface="阿里巴巴普惠体 L" pitchFamily="18" charset="-122"/>
              <a:ea typeface="阿里巴巴普惠体 L" pitchFamily="18" charset="-122"/>
              <a:cs typeface="阿里巴巴普惠体 L" pitchFamily="18" charset="-122"/>
            </a:endParaRPr>
          </a:p>
        </p:txBody>
      </p:sp>
      <p:pic>
        <p:nvPicPr>
          <p:cNvPr id="5" name="图片 4" descr="1.jpg"/>
          <p:cNvPicPr>
            <a:picLocks noChangeAspect="1"/>
          </p:cNvPicPr>
          <p:nvPr/>
        </p:nvPicPr>
        <p:blipFill>
          <a:blip r:embed="rId2" cstate="print"/>
          <a:stretch>
            <a:fillRect/>
          </a:stretch>
        </p:blipFill>
        <p:spPr>
          <a:xfrm>
            <a:off x="827584" y="2852936"/>
            <a:ext cx="7467600" cy="352425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80728"/>
            <a:ext cx="8229600" cy="5145435"/>
          </a:xfrm>
        </p:spPr>
        <p:txBody>
          <a:bodyPr>
            <a:normAutofit/>
          </a:bodyPr>
          <a:lstStyle/>
          <a:p>
            <a:pPr>
              <a:buNone/>
            </a:pPr>
            <a:r>
              <a:rPr lang="en-US" altLang="zh-CN" sz="2400" smtClean="0">
                <a:latin typeface="阿里巴巴普惠体 L" pitchFamily="18" charset="-122"/>
                <a:ea typeface="阿里巴巴普惠体 L" pitchFamily="18" charset="-122"/>
                <a:cs typeface="阿里巴巴普惠体 L" pitchFamily="18" charset="-122"/>
              </a:rPr>
              <a:t>2</a:t>
            </a:r>
            <a:r>
              <a:rPr lang="zh-CN" altLang="en-US" sz="2400" smtClean="0">
                <a:latin typeface="阿里巴巴普惠体 L" pitchFamily="18" charset="-122"/>
                <a:ea typeface="阿里巴巴普惠体 L" pitchFamily="18" charset="-122"/>
                <a:cs typeface="阿里巴巴普惠体 L" pitchFamily="18" charset="-122"/>
              </a:rPr>
              <a:t>、在弹出的窗口中选择参与组合的第二腿合约并输入数量，点击“确定”，完成组合申请操作。</a:t>
            </a:r>
            <a:endParaRPr lang="en-US" altLang="zh-CN" sz="2400" smtClean="0">
              <a:latin typeface="阿里巴巴普惠体 L" pitchFamily="18" charset="-122"/>
              <a:ea typeface="阿里巴巴普惠体 L" pitchFamily="18" charset="-122"/>
              <a:cs typeface="阿里巴巴普惠体 L" pitchFamily="18" charset="-122"/>
            </a:endParaRPr>
          </a:p>
          <a:p>
            <a:pPr>
              <a:buNone/>
            </a:pPr>
            <a:endParaRPr lang="en-US" altLang="zh-CN" sz="2400" smtClean="0">
              <a:latin typeface="阿里巴巴普惠体 L" pitchFamily="18" charset="-122"/>
              <a:ea typeface="阿里巴巴普惠体 L" pitchFamily="18" charset="-122"/>
              <a:cs typeface="阿里巴巴普惠体 L" pitchFamily="18" charset="-122"/>
            </a:endParaRPr>
          </a:p>
          <a:p>
            <a:pPr>
              <a:buNone/>
            </a:pPr>
            <a:endParaRPr lang="zh-CN" altLang="en-US" sz="2400">
              <a:latin typeface="阿里巴巴普惠体 L" pitchFamily="18" charset="-122"/>
              <a:ea typeface="阿里巴巴普惠体 L" pitchFamily="18" charset="-122"/>
              <a:cs typeface="阿里巴巴普惠体 L" pitchFamily="18" charset="-122"/>
            </a:endParaRPr>
          </a:p>
        </p:txBody>
      </p:sp>
      <p:pic>
        <p:nvPicPr>
          <p:cNvPr id="4" name="图片 3" descr="a.jpg"/>
          <p:cNvPicPr>
            <a:picLocks noChangeAspect="1"/>
          </p:cNvPicPr>
          <p:nvPr/>
        </p:nvPicPr>
        <p:blipFill>
          <a:blip r:embed="rId2" cstate="print"/>
          <a:stretch>
            <a:fillRect/>
          </a:stretch>
        </p:blipFill>
        <p:spPr>
          <a:xfrm>
            <a:off x="683568" y="1844824"/>
            <a:ext cx="7848872" cy="4741713"/>
          </a:xfrm>
          <a:prstGeom prst="rect">
            <a:avLst/>
          </a:prstGeom>
        </p:spPr>
      </p:pic>
      <p:sp>
        <p:nvSpPr>
          <p:cNvPr id="5" name="矩形 4"/>
          <p:cNvSpPr/>
          <p:nvPr/>
        </p:nvSpPr>
        <p:spPr>
          <a:xfrm>
            <a:off x="3059832" y="5301208"/>
            <a:ext cx="936104" cy="36004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000" b="1" smtClean="0">
                <a:latin typeface="阿里巴巴普惠体 L" pitchFamily="18" charset="-122"/>
                <a:ea typeface="阿里巴巴普惠体 L" pitchFamily="18" charset="-122"/>
                <a:cs typeface="阿里巴巴普惠体 L" pitchFamily="18" charset="-122"/>
              </a:rPr>
              <a:t>三、组合拆分</a:t>
            </a:r>
            <a:endParaRPr lang="zh-CN" altLang="en-US" sz="3000" b="1">
              <a:latin typeface="阿里巴巴普惠体 L" pitchFamily="18" charset="-122"/>
              <a:ea typeface="阿里巴巴普惠体 L" pitchFamily="18" charset="-122"/>
              <a:cs typeface="阿里巴巴普惠体 L" pitchFamily="18" charset="-122"/>
            </a:endParaRPr>
          </a:p>
        </p:txBody>
      </p:sp>
      <p:sp>
        <p:nvSpPr>
          <p:cNvPr id="3" name="内容占位符 2"/>
          <p:cNvSpPr>
            <a:spLocks noGrp="1"/>
          </p:cNvSpPr>
          <p:nvPr>
            <p:ph idx="1"/>
          </p:nvPr>
        </p:nvSpPr>
        <p:spPr>
          <a:xfrm>
            <a:off x="457200" y="1772816"/>
            <a:ext cx="8229600" cy="4353347"/>
          </a:xfrm>
        </p:spPr>
        <p:txBody>
          <a:bodyPr>
            <a:normAutofit/>
          </a:bodyPr>
          <a:lstStyle/>
          <a:p>
            <a:pPr>
              <a:buNone/>
            </a:pPr>
            <a:r>
              <a:rPr lang="en-US" altLang="zh-CN" sz="2400" smtClean="0">
                <a:latin typeface="阿里巴巴普惠体 L" pitchFamily="18" charset="-122"/>
                <a:ea typeface="阿里巴巴普惠体 L" pitchFamily="18" charset="-122"/>
                <a:cs typeface="阿里巴巴普惠体 L" pitchFamily="18" charset="-122"/>
              </a:rPr>
              <a:t>1</a:t>
            </a:r>
            <a:r>
              <a:rPr lang="zh-CN" altLang="en-US" sz="2400" smtClean="0">
                <a:latin typeface="阿里巴巴普惠体 L" pitchFamily="18" charset="-122"/>
                <a:ea typeface="阿里巴巴普惠体 L" pitchFamily="18" charset="-122"/>
                <a:cs typeface="阿里巴巴普惠体 L" pitchFamily="18" charset="-122"/>
              </a:rPr>
              <a:t>、在“组合</a:t>
            </a:r>
            <a:r>
              <a:rPr lang="en-US" altLang="zh-CN" sz="2400" smtClean="0">
                <a:latin typeface="阿里巴巴普惠体 L" pitchFamily="18" charset="-122"/>
                <a:ea typeface="阿里巴巴普惠体 L" pitchFamily="18" charset="-122"/>
                <a:cs typeface="阿里巴巴普惠体 L" pitchFamily="18" charset="-122"/>
              </a:rPr>
              <a:t>/</a:t>
            </a:r>
            <a:r>
              <a:rPr lang="zh-CN" altLang="en-US" sz="2400" smtClean="0">
                <a:latin typeface="阿里巴巴普惠体 L" pitchFamily="18" charset="-122"/>
                <a:ea typeface="阿里巴巴普惠体 L" pitchFamily="18" charset="-122"/>
                <a:cs typeface="阿里巴巴普惠体 L" pitchFamily="18" charset="-122"/>
              </a:rPr>
              <a:t>拆分”中选择需要拆分的组合，然后点击“拆分持仓”。</a:t>
            </a:r>
            <a:endParaRPr lang="en-US" altLang="zh-CN" sz="2400" smtClean="0">
              <a:latin typeface="阿里巴巴普惠体 L" pitchFamily="18" charset="-122"/>
              <a:ea typeface="阿里巴巴普惠体 L" pitchFamily="18" charset="-122"/>
              <a:cs typeface="阿里巴巴普惠体 L" pitchFamily="18" charset="-122"/>
            </a:endParaRPr>
          </a:p>
          <a:p>
            <a:pPr>
              <a:buNone/>
            </a:pPr>
            <a:endParaRPr lang="zh-CN" altLang="en-US" sz="2400">
              <a:latin typeface="阿里巴巴普惠体 L" pitchFamily="18" charset="-122"/>
              <a:ea typeface="阿里巴巴普惠体 L" pitchFamily="18" charset="-122"/>
              <a:cs typeface="阿里巴巴普惠体 L" pitchFamily="18" charset="-122"/>
            </a:endParaRPr>
          </a:p>
        </p:txBody>
      </p:sp>
      <p:pic>
        <p:nvPicPr>
          <p:cNvPr id="4" name="图片 3" descr="b.jpg"/>
          <p:cNvPicPr>
            <a:picLocks noChangeAspect="1"/>
          </p:cNvPicPr>
          <p:nvPr/>
        </p:nvPicPr>
        <p:blipFill>
          <a:blip r:embed="rId2" cstate="print"/>
          <a:stretch>
            <a:fillRect/>
          </a:stretch>
        </p:blipFill>
        <p:spPr>
          <a:xfrm>
            <a:off x="611560" y="2708920"/>
            <a:ext cx="7896225" cy="30384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683568" y="2636912"/>
            <a:ext cx="7772400" cy="1500187"/>
          </a:xfrm>
        </p:spPr>
        <p:txBody>
          <a:bodyPr>
            <a:normAutofit/>
          </a:bodyPr>
          <a:lstStyle/>
          <a:p>
            <a:pPr algn="ctr"/>
            <a:r>
              <a:rPr lang="en-US" altLang="zh-CN" sz="4000" smtClean="0">
                <a:solidFill>
                  <a:schemeClr val="tx1"/>
                </a:solidFill>
              </a:rPr>
              <a:t>Part1  </a:t>
            </a:r>
            <a:r>
              <a:rPr lang="zh-CN" altLang="en-US" sz="4000" b="1" smtClean="0">
                <a:solidFill>
                  <a:schemeClr val="tx1"/>
                </a:solidFill>
                <a:latin typeface="阿里巴巴普惠体 L" pitchFamily="18" charset="-122"/>
                <a:ea typeface="阿里巴巴普惠体 L" pitchFamily="18" charset="-122"/>
                <a:cs typeface="阿里巴巴普惠体 L" pitchFamily="18" charset="-122"/>
              </a:rPr>
              <a:t>组合保证金业务介绍</a:t>
            </a:r>
            <a:endParaRPr lang="zh-CN" altLang="en-US"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196752"/>
            <a:ext cx="8229600" cy="4929411"/>
          </a:xfrm>
        </p:spPr>
        <p:txBody>
          <a:bodyPr>
            <a:normAutofit/>
          </a:bodyPr>
          <a:lstStyle/>
          <a:p>
            <a:pPr>
              <a:buNone/>
            </a:pPr>
            <a:r>
              <a:rPr lang="en-US" altLang="zh-CN" sz="2400" smtClean="0">
                <a:latin typeface="阿里巴巴普惠体 L" pitchFamily="18" charset="-122"/>
                <a:ea typeface="阿里巴巴普惠体 L" pitchFamily="18" charset="-122"/>
                <a:cs typeface="阿里巴巴普惠体 L" pitchFamily="18" charset="-122"/>
              </a:rPr>
              <a:t>2</a:t>
            </a:r>
            <a:r>
              <a:rPr lang="zh-CN" altLang="en-US" sz="2400" smtClean="0">
                <a:latin typeface="阿里巴巴普惠体 L" pitchFamily="18" charset="-122"/>
                <a:ea typeface="阿里巴巴普惠体 L" pitchFamily="18" charset="-122"/>
                <a:cs typeface="阿里巴巴普惠体 L" pitchFamily="18" charset="-122"/>
              </a:rPr>
              <a:t>、在弹出的窗口中填写“拆分数量”，点击确定，完成组合拆分操作。</a:t>
            </a:r>
            <a:endParaRPr lang="en-US" altLang="zh-CN" sz="2400" smtClean="0">
              <a:latin typeface="阿里巴巴普惠体 L" pitchFamily="18" charset="-122"/>
              <a:ea typeface="阿里巴巴普惠体 L" pitchFamily="18" charset="-122"/>
              <a:cs typeface="阿里巴巴普惠体 L" pitchFamily="18" charset="-122"/>
            </a:endParaRPr>
          </a:p>
          <a:p>
            <a:pPr>
              <a:buNone/>
            </a:pPr>
            <a:endParaRPr lang="zh-CN" altLang="en-US" sz="2400">
              <a:latin typeface="阿里巴巴普惠体 L" pitchFamily="18" charset="-122"/>
              <a:ea typeface="阿里巴巴普惠体 L" pitchFamily="18" charset="-122"/>
              <a:cs typeface="阿里巴巴普惠体 L" pitchFamily="18" charset="-122"/>
            </a:endParaRPr>
          </a:p>
        </p:txBody>
      </p:sp>
      <p:pic>
        <p:nvPicPr>
          <p:cNvPr id="4" name="图片 3" descr="c.jpg"/>
          <p:cNvPicPr>
            <a:picLocks noChangeAspect="1"/>
          </p:cNvPicPr>
          <p:nvPr/>
        </p:nvPicPr>
        <p:blipFill>
          <a:blip r:embed="rId2" cstate="print"/>
          <a:stretch>
            <a:fillRect/>
          </a:stretch>
        </p:blipFill>
        <p:spPr>
          <a:xfrm>
            <a:off x="539552" y="2276872"/>
            <a:ext cx="7943850" cy="3257550"/>
          </a:xfrm>
          <a:prstGeom prst="rect">
            <a:avLst/>
          </a:prstGeom>
        </p:spPr>
      </p:pic>
      <p:sp>
        <p:nvSpPr>
          <p:cNvPr id="5" name="矩形 4"/>
          <p:cNvSpPr/>
          <p:nvPr/>
        </p:nvSpPr>
        <p:spPr>
          <a:xfrm>
            <a:off x="4283968" y="4941168"/>
            <a:ext cx="792088" cy="36004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196752"/>
            <a:ext cx="8229600" cy="3960440"/>
          </a:xfrm>
        </p:spPr>
        <p:txBody>
          <a:bodyPr>
            <a:normAutofit/>
          </a:bodyPr>
          <a:lstStyle/>
          <a:p>
            <a:pPr algn="l">
              <a:lnSpc>
                <a:spcPts val="3300"/>
              </a:lnSpc>
            </a:pPr>
            <a:r>
              <a:rPr lang="zh-CN" altLang="zh-CN" sz="2200" smtClean="0">
                <a:solidFill>
                  <a:srgbClr val="C00000"/>
                </a:solidFill>
              </a:rPr>
              <a:t>◆</a:t>
            </a:r>
            <a:r>
              <a:rPr lang="zh-CN" altLang="en-US" sz="2400" b="1" smtClean="0">
                <a:solidFill>
                  <a:srgbClr val="C00000"/>
                </a:solidFill>
                <a:latin typeface="阿里巴巴普惠体 L" pitchFamily="18" charset="-122"/>
                <a:ea typeface="阿里巴巴普惠体 L" pitchFamily="18" charset="-122"/>
                <a:cs typeface="阿里巴巴普惠体 L" pitchFamily="18" charset="-122"/>
              </a:rPr>
              <a:t>交易所组合保证金业务相关通知可以在以下位置查询：</a:t>
            </a:r>
            <a:r>
              <a:rPr lang="en-US" altLang="zh-CN" sz="1800" smtClean="0">
                <a:latin typeface="阿里巴巴普惠体 L" pitchFamily="18" charset="-122"/>
                <a:ea typeface="阿里巴巴普惠体 L" pitchFamily="18" charset="-122"/>
                <a:cs typeface="阿里巴巴普惠体 L" pitchFamily="18" charset="-122"/>
              </a:rPr>
              <a:t/>
            </a:r>
            <a:br>
              <a:rPr lang="en-US" altLang="zh-CN" sz="1800" smtClean="0">
                <a:latin typeface="阿里巴巴普惠体 L" pitchFamily="18" charset="-122"/>
                <a:ea typeface="阿里巴巴普惠体 L" pitchFamily="18" charset="-122"/>
                <a:cs typeface="阿里巴巴普惠体 L" pitchFamily="18" charset="-122"/>
              </a:rPr>
            </a:br>
            <a:r>
              <a:rPr lang="zh-CN" altLang="zh-CN" sz="1800" smtClean="0">
                <a:latin typeface="阿里巴巴普惠体 L" pitchFamily="18" charset="-122"/>
                <a:ea typeface="阿里巴巴普惠体 L" pitchFamily="18" charset="-122"/>
                <a:cs typeface="阿里巴巴普惠体 L" pitchFamily="18" charset="-122"/>
              </a:rPr>
              <a:t>● </a:t>
            </a:r>
            <a:r>
              <a:rPr lang="zh-CN" altLang="en-US" sz="2400" smtClean="0">
                <a:latin typeface="阿里巴巴普惠体 L" pitchFamily="18" charset="-122"/>
                <a:ea typeface="阿里巴巴普惠体 L" pitchFamily="18" charset="-122"/>
                <a:cs typeface="阿里巴巴普惠体 L" pitchFamily="18" charset="-122"/>
              </a:rPr>
              <a:t>交易所组合保证金业务通知可以在交易所首页搜索以下关键字“关于开启期货期权组合保证金业务的通知”获取。</a:t>
            </a:r>
            <a:r>
              <a:rPr lang="en-US" altLang="zh-CN" sz="1800" smtClean="0">
                <a:latin typeface="阿里巴巴普惠体 L" pitchFamily="18" charset="-122"/>
                <a:ea typeface="阿里巴巴普惠体 L" pitchFamily="18" charset="-122"/>
                <a:cs typeface="阿里巴巴普惠体 L" pitchFamily="18" charset="-122"/>
              </a:rPr>
              <a:t/>
            </a:r>
            <a:br>
              <a:rPr lang="en-US" altLang="zh-CN" sz="1800" smtClean="0">
                <a:latin typeface="阿里巴巴普惠体 L" pitchFamily="18" charset="-122"/>
                <a:ea typeface="阿里巴巴普惠体 L" pitchFamily="18" charset="-122"/>
                <a:cs typeface="阿里巴巴普惠体 L" pitchFamily="18" charset="-122"/>
              </a:rPr>
            </a:br>
            <a:r>
              <a:rPr lang="zh-CN" altLang="zh-CN" sz="1800" smtClean="0">
                <a:latin typeface="阿里巴巴普惠体 L" pitchFamily="18" charset="-122"/>
                <a:ea typeface="阿里巴巴普惠体 L" pitchFamily="18" charset="-122"/>
                <a:cs typeface="阿里巴巴普惠体 L" pitchFamily="18" charset="-122"/>
              </a:rPr>
              <a:t>●</a:t>
            </a:r>
            <a:r>
              <a:rPr lang="zh-CN" altLang="en-US" sz="2400" smtClean="0">
                <a:latin typeface="阿里巴巴普惠体 L" pitchFamily="18" charset="-122"/>
                <a:ea typeface="阿里巴巴普惠体 L" pitchFamily="18" charset="-122"/>
                <a:cs typeface="阿里巴巴普惠体 L" pitchFamily="18" charset="-122"/>
              </a:rPr>
              <a:t>交易所规定的保证金优惠组合合约以及组合优先级发布在交易所网站（业务</a:t>
            </a:r>
            <a:r>
              <a:rPr lang="en-US" altLang="zh-CN" sz="2400" smtClean="0">
                <a:latin typeface="阿里巴巴普惠体 L" pitchFamily="18" charset="-122"/>
                <a:ea typeface="阿里巴巴普惠体 L" pitchFamily="18" charset="-122"/>
                <a:cs typeface="阿里巴巴普惠体 L" pitchFamily="18" charset="-122"/>
              </a:rPr>
              <a:t>/</a:t>
            </a:r>
            <a:r>
              <a:rPr lang="zh-CN" altLang="en-US" sz="2400" smtClean="0">
                <a:latin typeface="阿里巴巴普惠体 L" pitchFamily="18" charset="-122"/>
                <a:ea typeface="阿里巴巴普惠体 L" pitchFamily="18" charset="-122"/>
                <a:cs typeface="阿里巴巴普惠体 L" pitchFamily="18" charset="-122"/>
              </a:rPr>
              <a:t>服务</a:t>
            </a:r>
            <a:r>
              <a:rPr lang="en-US" altLang="zh-CN" sz="2400" smtClean="0">
                <a:latin typeface="阿里巴巴普惠体 L" pitchFamily="18" charset="-122"/>
                <a:ea typeface="阿里巴巴普惠体 L" pitchFamily="18" charset="-122"/>
                <a:cs typeface="阿里巴巴普惠体 L" pitchFamily="18" charset="-122"/>
              </a:rPr>
              <a:t>-</a:t>
            </a:r>
            <a:r>
              <a:rPr lang="zh-CN" altLang="en-US" sz="2400" smtClean="0">
                <a:latin typeface="阿里巴巴普惠体 L" pitchFamily="18" charset="-122"/>
                <a:ea typeface="阿里巴巴普惠体 L" pitchFamily="18" charset="-122"/>
                <a:cs typeface="阿里巴巴普惠体 L" pitchFamily="18" charset="-122"/>
              </a:rPr>
              <a:t>交易参数</a:t>
            </a:r>
            <a:r>
              <a:rPr lang="en-US" altLang="zh-CN" sz="2400" smtClean="0">
                <a:latin typeface="阿里巴巴普惠体 L" pitchFamily="18" charset="-122"/>
                <a:ea typeface="阿里巴巴普惠体 L" pitchFamily="18" charset="-122"/>
                <a:cs typeface="阿里巴巴普惠体 L" pitchFamily="18" charset="-122"/>
              </a:rPr>
              <a:t>-</a:t>
            </a:r>
            <a:r>
              <a:rPr lang="zh-CN" altLang="en-US" sz="2400" smtClean="0">
                <a:latin typeface="阿里巴巴普惠体 L" pitchFamily="18" charset="-122"/>
                <a:ea typeface="阿里巴巴普惠体 L" pitchFamily="18" charset="-122"/>
                <a:cs typeface="阿里巴巴普惠体 L" pitchFamily="18" charset="-122"/>
              </a:rPr>
              <a:t>套利保证金优惠参数）。</a:t>
            </a:r>
            <a:r>
              <a:rPr lang="en-US" altLang="zh-CN" sz="2400" smtClean="0">
                <a:latin typeface="阿里巴巴普惠体 L" pitchFamily="18" charset="-122"/>
                <a:ea typeface="阿里巴巴普惠体 L" pitchFamily="18" charset="-122"/>
                <a:cs typeface="阿里巴巴普惠体 L" pitchFamily="18" charset="-122"/>
              </a:rPr>
              <a:t/>
            </a:r>
            <a:br>
              <a:rPr lang="en-US" altLang="zh-CN" sz="2400" smtClean="0">
                <a:latin typeface="阿里巴巴普惠体 L" pitchFamily="18" charset="-122"/>
                <a:ea typeface="阿里巴巴普惠体 L" pitchFamily="18" charset="-122"/>
                <a:cs typeface="阿里巴巴普惠体 L" pitchFamily="18" charset="-122"/>
              </a:rPr>
            </a:br>
            <a:r>
              <a:rPr lang="zh-CN" altLang="zh-CN" sz="1800" smtClean="0">
                <a:latin typeface="阿里巴巴普惠体 L" pitchFamily="18" charset="-122"/>
                <a:ea typeface="阿里巴巴普惠体 L" pitchFamily="18" charset="-122"/>
                <a:cs typeface="阿里巴巴普惠体 L" pitchFamily="18" charset="-122"/>
              </a:rPr>
              <a:t>●</a:t>
            </a:r>
            <a:r>
              <a:rPr lang="zh-CN" altLang="en-US" sz="2400" smtClean="0">
                <a:latin typeface="阿里巴巴普惠体 L" pitchFamily="18" charset="-122"/>
                <a:ea typeface="阿里巴巴普惠体 L" pitchFamily="18" charset="-122"/>
                <a:cs typeface="阿里巴巴普惠体 L" pitchFamily="18" charset="-122"/>
              </a:rPr>
              <a:t>交易所提供的组合保证金业务介绍的</a:t>
            </a:r>
            <a:r>
              <a:rPr lang="en-US" altLang="zh-CN" sz="2400" smtClean="0">
                <a:latin typeface="阿里巴巴普惠体 L" pitchFamily="18" charset="-122"/>
                <a:ea typeface="阿里巴巴普惠体 L" pitchFamily="18" charset="-122"/>
                <a:cs typeface="阿里巴巴普惠体 L" pitchFamily="18" charset="-122"/>
              </a:rPr>
              <a:t>PPT</a:t>
            </a:r>
            <a:r>
              <a:rPr lang="zh-CN" altLang="en-US" sz="2400" smtClean="0">
                <a:latin typeface="阿里巴巴普惠体 L" pitchFamily="18" charset="-122"/>
                <a:ea typeface="阿里巴巴普惠体 L" pitchFamily="18" charset="-122"/>
                <a:cs typeface="阿里巴巴普惠体 L" pitchFamily="18" charset="-122"/>
              </a:rPr>
              <a:t>可以在“期货学院”中找到。具体位置在（期货学院 </a:t>
            </a:r>
            <a:r>
              <a:rPr lang="en-US" altLang="zh-CN" sz="2400" smtClean="0">
                <a:latin typeface="阿里巴巴普惠体 L" pitchFamily="18" charset="-122"/>
                <a:ea typeface="阿里巴巴普惠体 L" pitchFamily="18" charset="-122"/>
                <a:cs typeface="阿里巴巴普惠体 L" pitchFamily="18" charset="-122"/>
              </a:rPr>
              <a:t>—</a:t>
            </a:r>
            <a:r>
              <a:rPr lang="zh-CN" altLang="en-US" sz="2400" smtClean="0">
                <a:latin typeface="阿里巴巴普惠体 L" pitchFamily="18" charset="-122"/>
                <a:ea typeface="阿里巴巴普惠体 L" pitchFamily="18" charset="-122"/>
                <a:cs typeface="阿里巴巴普惠体 L" pitchFamily="18" charset="-122"/>
              </a:rPr>
              <a:t> 培训资料 </a:t>
            </a:r>
            <a:r>
              <a:rPr lang="en-US" altLang="zh-CN" sz="2400" smtClean="0">
                <a:latin typeface="阿里巴巴普惠体 L" pitchFamily="18" charset="-122"/>
                <a:ea typeface="阿里巴巴普惠体 L" pitchFamily="18" charset="-122"/>
                <a:cs typeface="阿里巴巴普惠体 L" pitchFamily="18" charset="-122"/>
              </a:rPr>
              <a:t>—</a:t>
            </a:r>
            <a:r>
              <a:rPr lang="zh-CN" altLang="en-US" sz="2400" smtClean="0">
                <a:latin typeface="阿里巴巴普惠体 L" pitchFamily="18" charset="-122"/>
                <a:ea typeface="阿里巴巴普惠体 L" pitchFamily="18" charset="-122"/>
                <a:cs typeface="阿里巴巴普惠体 L" pitchFamily="18" charset="-122"/>
              </a:rPr>
              <a:t> 业务培训）。</a:t>
            </a:r>
            <a:r>
              <a:rPr lang="en-US" altLang="zh-CN" sz="2400" smtClean="0">
                <a:latin typeface="阿里巴巴普惠体 L" pitchFamily="18" charset="-122"/>
                <a:ea typeface="阿里巴巴普惠体 L" pitchFamily="18" charset="-122"/>
                <a:cs typeface="阿里巴巴普惠体 L" pitchFamily="18" charset="-122"/>
              </a:rPr>
              <a:t/>
            </a:r>
            <a:br>
              <a:rPr lang="en-US" altLang="zh-CN" sz="2400" smtClean="0">
                <a:latin typeface="阿里巴巴普惠体 L" pitchFamily="18" charset="-122"/>
                <a:ea typeface="阿里巴巴普惠体 L" pitchFamily="18" charset="-122"/>
                <a:cs typeface="阿里巴巴普惠体 L" pitchFamily="18" charset="-122"/>
              </a:rPr>
            </a:br>
            <a:r>
              <a:rPr lang="zh-CN" altLang="en-US" smtClean="0"/>
              <a:t/>
            </a:r>
            <a:br>
              <a:rPr lang="zh-CN" altLang="en-US" smtClean="0"/>
            </a:br>
            <a:endParaRPr lang="zh-CN" altLang="en-US"/>
          </a:p>
        </p:txBody>
      </p:sp>
      <p:sp>
        <p:nvSpPr>
          <p:cNvPr id="3" name="内容占位符 2"/>
          <p:cNvSpPr>
            <a:spLocks noGrp="1"/>
          </p:cNvSpPr>
          <p:nvPr>
            <p:ph idx="1"/>
          </p:nvPr>
        </p:nvSpPr>
        <p:spPr>
          <a:xfrm>
            <a:off x="457200" y="4941168"/>
            <a:ext cx="8229600" cy="1184995"/>
          </a:xfrm>
        </p:spPr>
        <p:txBody>
          <a:bodyPr anchor="b" anchorCtr="1">
            <a:noAutofit/>
          </a:bodyPr>
          <a:lstStyle/>
          <a:p>
            <a:pPr algn="r">
              <a:buNone/>
            </a:pPr>
            <a:r>
              <a:rPr lang="zh-CN" altLang="en-US" sz="2400" smtClean="0">
                <a:latin typeface="阿里巴巴普惠体 L" pitchFamily="18" charset="-122"/>
                <a:ea typeface="阿里巴巴普惠体 L" pitchFamily="18" charset="-122"/>
                <a:cs typeface="阿里巴巴普惠体 L" pitchFamily="18" charset="-122"/>
              </a:rPr>
              <a:t>                                                                 交易风控部编制</a:t>
            </a:r>
            <a:endParaRPr lang="en-US" altLang="zh-CN" sz="2400" smtClean="0">
              <a:latin typeface="阿里巴巴普惠体 L" pitchFamily="18" charset="-122"/>
              <a:ea typeface="阿里巴巴普惠体 L" pitchFamily="18" charset="-122"/>
              <a:cs typeface="阿里巴巴普惠体 L" pitchFamily="18" charset="-122"/>
            </a:endParaRPr>
          </a:p>
          <a:p>
            <a:pPr algn="r">
              <a:buNone/>
            </a:pPr>
            <a:r>
              <a:rPr lang="en-US" altLang="zh-CN" sz="2400" smtClean="0">
                <a:latin typeface="阿里巴巴普惠体 L" pitchFamily="18" charset="-122"/>
                <a:ea typeface="阿里巴巴普惠体 L" pitchFamily="18" charset="-122"/>
                <a:cs typeface="阿里巴巴普惠体 L" pitchFamily="18" charset="-122"/>
              </a:rPr>
              <a:t>2019</a:t>
            </a:r>
            <a:r>
              <a:rPr lang="zh-CN" altLang="en-US" sz="2400" smtClean="0">
                <a:latin typeface="阿里巴巴普惠体 L" pitchFamily="18" charset="-122"/>
                <a:ea typeface="阿里巴巴普惠体 L" pitchFamily="18" charset="-122"/>
                <a:cs typeface="阿里巴巴普惠体 L" pitchFamily="18" charset="-122"/>
              </a:rPr>
              <a:t>年</a:t>
            </a:r>
            <a:r>
              <a:rPr lang="en-US" altLang="zh-CN" sz="2400" smtClean="0">
                <a:latin typeface="阿里巴巴普惠体 L" pitchFamily="18" charset="-122"/>
                <a:ea typeface="阿里巴巴普惠体 L" pitchFamily="18" charset="-122"/>
                <a:cs typeface="阿里巴巴普惠体 L" pitchFamily="18" charset="-122"/>
              </a:rPr>
              <a:t>6</a:t>
            </a:r>
            <a:r>
              <a:rPr lang="zh-CN" altLang="en-US" sz="2400" smtClean="0">
                <a:latin typeface="阿里巴巴普惠体 L" pitchFamily="18" charset="-122"/>
                <a:ea typeface="阿里巴巴普惠体 L" pitchFamily="18" charset="-122"/>
                <a:cs typeface="阿里巴巴普惠体 L" pitchFamily="18" charset="-122"/>
              </a:rPr>
              <a:t>月</a:t>
            </a:r>
            <a:endParaRPr lang="zh-CN" altLang="en-US" sz="2400">
              <a:latin typeface="阿里巴巴普惠体 L" pitchFamily="18" charset="-122"/>
              <a:ea typeface="阿里巴巴普惠体 L" pitchFamily="18" charset="-122"/>
              <a:cs typeface="阿里巴巴普惠体 L" pitchFamily="18"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395536" y="836712"/>
            <a:ext cx="8229600" cy="5040560"/>
          </a:xfrm>
        </p:spPr>
        <p:txBody>
          <a:bodyPr>
            <a:noAutofit/>
          </a:bodyPr>
          <a:lstStyle/>
          <a:p>
            <a:pPr algn="l"/>
            <a:r>
              <a:rPr lang="zh-CN" altLang="en-US" sz="3000" b="1" smtClean="0">
                <a:latin typeface="阿里巴巴普惠体 L" pitchFamily="18" charset="-122"/>
                <a:ea typeface="阿里巴巴普惠体 L" pitchFamily="18" charset="-122"/>
                <a:cs typeface="阿里巴巴普惠体 L" pitchFamily="18" charset="-122"/>
              </a:rPr>
              <a:t>一、组合策略类型介绍</a:t>
            </a:r>
            <a:r>
              <a:rPr lang="en-US" altLang="zh-CN" sz="3200" smtClean="0">
                <a:latin typeface="阿里巴巴普惠体 L" pitchFamily="18" charset="-122"/>
                <a:ea typeface="阿里巴巴普惠体 L" pitchFamily="18" charset="-122"/>
                <a:cs typeface="阿里巴巴普惠体 L" pitchFamily="18" charset="-122"/>
              </a:rPr>
              <a:t/>
            </a:r>
            <a:br>
              <a:rPr lang="en-US" altLang="zh-CN" sz="3200" smtClean="0">
                <a:latin typeface="阿里巴巴普惠体 L" pitchFamily="18" charset="-122"/>
                <a:ea typeface="阿里巴巴普惠体 L" pitchFamily="18" charset="-122"/>
                <a:cs typeface="阿里巴巴普惠体 L" pitchFamily="18" charset="-122"/>
              </a:rPr>
            </a:br>
            <a:r>
              <a:rPr lang="en-US" altLang="zh-CN" sz="3200" smtClean="0">
                <a:latin typeface="阿里巴巴普惠体 L" pitchFamily="18" charset="-122"/>
                <a:ea typeface="阿里巴巴普惠体 L" pitchFamily="18" charset="-122"/>
                <a:cs typeface="阿里巴巴普惠体 L" pitchFamily="18" charset="-122"/>
              </a:rPr>
              <a:t/>
            </a:r>
            <a:br>
              <a:rPr lang="en-US" altLang="zh-CN" sz="3200" smtClean="0">
                <a:latin typeface="阿里巴巴普惠体 L" pitchFamily="18" charset="-122"/>
                <a:ea typeface="阿里巴巴普惠体 L" pitchFamily="18" charset="-122"/>
                <a:cs typeface="阿里巴巴普惠体 L" pitchFamily="18" charset="-122"/>
              </a:rPr>
            </a:br>
            <a:r>
              <a:rPr lang="en-US" altLang="zh-CN" sz="3200" smtClean="0">
                <a:latin typeface="阿里巴巴普惠体 L" pitchFamily="18" charset="-122"/>
                <a:ea typeface="阿里巴巴普惠体 L" pitchFamily="18" charset="-122"/>
                <a:cs typeface="阿里巴巴普惠体 L" pitchFamily="18" charset="-122"/>
              </a:rPr>
              <a:t/>
            </a:r>
            <a:br>
              <a:rPr lang="en-US" altLang="zh-CN" sz="3200" smtClean="0">
                <a:latin typeface="阿里巴巴普惠体 L" pitchFamily="18" charset="-122"/>
                <a:ea typeface="阿里巴巴普惠体 L" pitchFamily="18" charset="-122"/>
                <a:cs typeface="阿里巴巴普惠体 L" pitchFamily="18" charset="-122"/>
              </a:rPr>
            </a:br>
            <a:r>
              <a:rPr lang="en-US" altLang="zh-CN" sz="3200" smtClean="0">
                <a:latin typeface="阿里巴巴普惠体 L" pitchFamily="18" charset="-122"/>
                <a:ea typeface="阿里巴巴普惠体 L" pitchFamily="18" charset="-122"/>
                <a:cs typeface="阿里巴巴普惠体 L" pitchFamily="18" charset="-122"/>
              </a:rPr>
              <a:t/>
            </a:r>
            <a:br>
              <a:rPr lang="en-US" altLang="zh-CN" sz="3200" smtClean="0">
                <a:latin typeface="阿里巴巴普惠体 L" pitchFamily="18" charset="-122"/>
                <a:ea typeface="阿里巴巴普惠体 L" pitchFamily="18" charset="-122"/>
                <a:cs typeface="阿里巴巴普惠体 L" pitchFamily="18" charset="-122"/>
              </a:rPr>
            </a:br>
            <a:r>
              <a:rPr lang="en-US" altLang="zh-CN" sz="3200" smtClean="0">
                <a:latin typeface="阿里巴巴普惠体 L" pitchFamily="18" charset="-122"/>
                <a:ea typeface="阿里巴巴普惠体 L" pitchFamily="18" charset="-122"/>
                <a:cs typeface="阿里巴巴普惠体 L" pitchFamily="18" charset="-122"/>
              </a:rPr>
              <a:t/>
            </a:r>
            <a:br>
              <a:rPr lang="en-US" altLang="zh-CN" sz="3200" smtClean="0">
                <a:latin typeface="阿里巴巴普惠体 L" pitchFamily="18" charset="-122"/>
                <a:ea typeface="阿里巴巴普惠体 L" pitchFamily="18" charset="-122"/>
                <a:cs typeface="阿里巴巴普惠体 L" pitchFamily="18" charset="-122"/>
              </a:rPr>
            </a:br>
            <a:r>
              <a:rPr lang="en-US" altLang="zh-CN" sz="3200" smtClean="0">
                <a:latin typeface="阿里巴巴普惠体 L" pitchFamily="18" charset="-122"/>
                <a:ea typeface="阿里巴巴普惠体 L" pitchFamily="18" charset="-122"/>
                <a:cs typeface="阿里巴巴普惠体 L" pitchFamily="18" charset="-122"/>
              </a:rPr>
              <a:t/>
            </a:r>
            <a:br>
              <a:rPr lang="en-US" altLang="zh-CN" sz="3200" smtClean="0">
                <a:latin typeface="阿里巴巴普惠体 L" pitchFamily="18" charset="-122"/>
                <a:ea typeface="阿里巴巴普惠体 L" pitchFamily="18" charset="-122"/>
                <a:cs typeface="阿里巴巴普惠体 L" pitchFamily="18" charset="-122"/>
              </a:rPr>
            </a:br>
            <a:r>
              <a:rPr lang="en-US" altLang="zh-CN" sz="3200" smtClean="0">
                <a:latin typeface="阿里巴巴普惠体 L" pitchFamily="18" charset="-122"/>
                <a:ea typeface="阿里巴巴普惠体 L" pitchFamily="18" charset="-122"/>
                <a:cs typeface="阿里巴巴普惠体 L" pitchFamily="18" charset="-122"/>
              </a:rPr>
              <a:t/>
            </a:r>
            <a:br>
              <a:rPr lang="en-US" altLang="zh-CN" sz="3200" smtClean="0">
                <a:latin typeface="阿里巴巴普惠体 L" pitchFamily="18" charset="-122"/>
                <a:ea typeface="阿里巴巴普惠体 L" pitchFamily="18" charset="-122"/>
                <a:cs typeface="阿里巴巴普惠体 L" pitchFamily="18" charset="-122"/>
              </a:rPr>
            </a:br>
            <a:r>
              <a:rPr lang="en-US" altLang="zh-CN" sz="3200" smtClean="0">
                <a:latin typeface="阿里巴巴普惠体 L" pitchFamily="18" charset="-122"/>
                <a:ea typeface="阿里巴巴普惠体 L" pitchFamily="18" charset="-122"/>
                <a:cs typeface="阿里巴巴普惠体 L" pitchFamily="18" charset="-122"/>
              </a:rPr>
              <a:t/>
            </a:r>
            <a:br>
              <a:rPr lang="en-US" altLang="zh-CN" sz="3200" smtClean="0">
                <a:latin typeface="阿里巴巴普惠体 L" pitchFamily="18" charset="-122"/>
                <a:ea typeface="阿里巴巴普惠体 L" pitchFamily="18" charset="-122"/>
                <a:cs typeface="阿里巴巴普惠体 L" pitchFamily="18" charset="-122"/>
              </a:rPr>
            </a:br>
            <a:endParaRPr lang="zh-CN" altLang="en-US" sz="3200">
              <a:latin typeface="阿里巴巴普惠体 L" pitchFamily="18" charset="-122"/>
              <a:ea typeface="阿里巴巴普惠体 L" pitchFamily="18" charset="-122"/>
              <a:cs typeface="阿里巴巴普惠体 L" pitchFamily="18" charset="-122"/>
            </a:endParaRPr>
          </a:p>
        </p:txBody>
      </p:sp>
      <p:graphicFrame>
        <p:nvGraphicFramePr>
          <p:cNvPr id="7" name="表格 6"/>
          <p:cNvGraphicFramePr>
            <a:graphicFrameLocks noGrp="1"/>
          </p:cNvGraphicFramePr>
          <p:nvPr/>
        </p:nvGraphicFramePr>
        <p:xfrm>
          <a:off x="467544" y="1772817"/>
          <a:ext cx="7992887" cy="3977373"/>
        </p:xfrm>
        <a:graphic>
          <a:graphicData uri="http://schemas.openxmlformats.org/drawingml/2006/table">
            <a:tbl>
              <a:tblPr firstRow="1" bandRow="1">
                <a:tableStyleId>{5C22544A-7EE6-4342-B048-85BDC9FD1C3A}</a:tableStyleId>
              </a:tblPr>
              <a:tblGrid>
                <a:gridCol w="499556"/>
                <a:gridCol w="1300644"/>
                <a:gridCol w="5333949"/>
                <a:gridCol w="858738"/>
              </a:tblGrid>
              <a:tr h="318349">
                <a:tc gridSpan="2">
                  <a:txBody>
                    <a:bodyPr/>
                    <a:lstStyle/>
                    <a:p>
                      <a:pPr algn="ctr"/>
                      <a:r>
                        <a:rPr lang="zh-CN" altLang="zh-CN" sz="1600" b="1" kern="1200" smtClean="0">
                          <a:solidFill>
                            <a:schemeClr val="tx1"/>
                          </a:solidFill>
                          <a:latin typeface="阿里巴巴普惠体 L" pitchFamily="18" charset="-122"/>
                          <a:ea typeface="阿里巴巴普惠体 L" pitchFamily="18" charset="-122"/>
                          <a:cs typeface="阿里巴巴普惠体 L" pitchFamily="18" charset="-122"/>
                        </a:rPr>
                        <a:t>组合策略</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c hMerge="1">
                  <a:txBody>
                    <a:bodyPr/>
                    <a:lstStyle/>
                    <a:p>
                      <a:endParaRPr lang="zh-CN" altLang="en-US" dirty="0"/>
                    </a:p>
                  </a:txBody>
                  <a:tcPr/>
                </a:tc>
                <a:tc>
                  <a:txBody>
                    <a:bodyPr/>
                    <a:lstStyle/>
                    <a:p>
                      <a:pPr algn="ctr"/>
                      <a:r>
                        <a:rPr lang="zh-CN" altLang="zh-CN" sz="1600" b="1" kern="1200" smtClean="0">
                          <a:solidFill>
                            <a:schemeClr val="tx1"/>
                          </a:solidFill>
                          <a:latin typeface="阿里巴巴普惠体 L" pitchFamily="18" charset="-122"/>
                          <a:ea typeface="阿里巴巴普惠体 L" pitchFamily="18" charset="-122"/>
                          <a:cs typeface="阿里巴巴普惠体 L" pitchFamily="18" charset="-122"/>
                        </a:rPr>
                        <a:t>组合说明</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c>
                  <a:txBody>
                    <a:bodyPr/>
                    <a:lstStyle/>
                    <a:p>
                      <a:pPr algn="l"/>
                      <a:r>
                        <a:rPr lang="zh-CN" altLang="en-US" sz="1600" smtClean="0">
                          <a:solidFill>
                            <a:schemeClr val="tx1"/>
                          </a:solidFill>
                          <a:latin typeface="阿里巴巴普惠体 L" pitchFamily="18" charset="-122"/>
                          <a:ea typeface="阿里巴巴普惠体 L" pitchFamily="18" charset="-122"/>
                          <a:cs typeface="阿里巴巴普惠体 L" pitchFamily="18" charset="-122"/>
                        </a:rPr>
                        <a:t>优先级</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r>
              <a:tr h="623997">
                <a:tc rowSpan="3">
                  <a:txBody>
                    <a:bodyPr/>
                    <a:lstStyle/>
                    <a:p>
                      <a:pPr algn="ctr"/>
                      <a:r>
                        <a:rPr lang="zh-CN" altLang="en-US" sz="1600" smtClean="0">
                          <a:solidFill>
                            <a:schemeClr val="tx1"/>
                          </a:solidFill>
                          <a:latin typeface="阿里巴巴普惠体 L" pitchFamily="18" charset="-122"/>
                          <a:ea typeface="阿里巴巴普惠体 L" pitchFamily="18" charset="-122"/>
                          <a:cs typeface="阿里巴巴普惠体 L" pitchFamily="18" charset="-122"/>
                        </a:rPr>
                        <a:t>原有策略</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vert="eaVert" anchor="ctr"/>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期货对锁</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nchorCtr="1"/>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在同一期货品种同一月份合约上建立数量相等、方向相反的</a:t>
                      </a:r>
                      <a:r>
                        <a:rPr lang="en-US" altLang="zh-CN" sz="1600" u="none" strike="noStrike" kern="1200" err="1" smtClean="0">
                          <a:solidFill>
                            <a:schemeClr val="tx1"/>
                          </a:solidFill>
                          <a:latin typeface="阿里巴巴普惠体 L" pitchFamily="18" charset="-122"/>
                          <a:ea typeface="阿里巴巴普惠体 L" pitchFamily="18" charset="-122"/>
                          <a:cs typeface="阿里巴巴普惠体 L" pitchFamily="18" charset="-122"/>
                        </a:rPr>
                        <a:t>头寸</a:t>
                      </a:r>
                      <a:endParaRPr lang="zh-CN" altLang="en-US" sz="1600" u="none">
                        <a:solidFill>
                          <a:schemeClr val="tx1"/>
                        </a:solidFill>
                        <a:latin typeface="阿里巴巴普惠体 L" pitchFamily="18" charset="-122"/>
                        <a:ea typeface="阿里巴巴普惠体 L" pitchFamily="18" charset="-122"/>
                        <a:cs typeface="阿里巴巴普惠体 L" pitchFamily="18" charset="-122"/>
                      </a:endParaRPr>
                    </a:p>
                  </a:txBody>
                  <a:tcPr anchor="ctr">
                    <a:solidFill>
                      <a:schemeClr val="accent1">
                        <a:tint val="40000"/>
                      </a:schemeClr>
                    </a:solidFill>
                  </a:tcPr>
                </a:tc>
                <a:tc>
                  <a:txBody>
                    <a:bodyPr/>
                    <a:lstStyle/>
                    <a:p>
                      <a:pPr algn="ctr"/>
                      <a:r>
                        <a:rPr lang="en-US" altLang="zh-CN" sz="1600" smtClean="0">
                          <a:solidFill>
                            <a:schemeClr val="tx1"/>
                          </a:solidFill>
                          <a:latin typeface="阿里巴巴普惠体 L" pitchFamily="18" charset="-122"/>
                          <a:ea typeface="阿里巴巴普惠体 L" pitchFamily="18" charset="-122"/>
                          <a:cs typeface="阿里巴巴普惠体 L" pitchFamily="18" charset="-122"/>
                        </a:rPr>
                        <a:t>1</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r>
              <a:tr h="623997">
                <a:tc vMerge="1">
                  <a:txBody>
                    <a:bodyPr/>
                    <a:lstStyle/>
                    <a:p>
                      <a:endParaRPr lang="zh-CN" altLang="en-US" dirty="0"/>
                    </a:p>
                  </a:txBody>
                  <a:tcPr/>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期货跨期</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nchorCtr="1"/>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在同一期货品种的不同月份合约上建立数量相等、方向相反的</a:t>
                      </a:r>
                      <a:r>
                        <a:rPr lang="en-US" altLang="zh-CN" sz="1600" u="none" strike="noStrike" kern="1200" err="1" smtClean="0">
                          <a:solidFill>
                            <a:schemeClr val="tx1"/>
                          </a:solidFill>
                          <a:latin typeface="阿里巴巴普惠体 L" pitchFamily="18" charset="-122"/>
                          <a:ea typeface="阿里巴巴普惠体 L" pitchFamily="18" charset="-122"/>
                          <a:cs typeface="阿里巴巴普惠体 L" pitchFamily="18" charset="-122"/>
                        </a:rPr>
                        <a:t>头寸</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c>
                  <a:txBody>
                    <a:bodyPr/>
                    <a:lstStyle/>
                    <a:p>
                      <a:pPr algn="ctr"/>
                      <a:r>
                        <a:rPr lang="en-US" altLang="zh-CN" sz="1600" smtClean="0">
                          <a:solidFill>
                            <a:schemeClr val="tx1"/>
                          </a:solidFill>
                          <a:latin typeface="阿里巴巴普惠体 L" pitchFamily="18" charset="-122"/>
                          <a:ea typeface="阿里巴巴普惠体 L" pitchFamily="18" charset="-122"/>
                          <a:cs typeface="阿里巴巴普惠体 L" pitchFamily="18" charset="-122"/>
                        </a:rPr>
                        <a:t>2</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r>
              <a:tr h="606670">
                <a:tc vMerge="1">
                  <a:txBody>
                    <a:bodyPr/>
                    <a:lstStyle/>
                    <a:p>
                      <a:endParaRPr lang="zh-CN" altLang="en-US" dirty="0"/>
                    </a:p>
                  </a:txBody>
                  <a:tcPr/>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期货跨品种</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nchorCtr="1"/>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在不同期货品种合约上建立数量相等、方向相反的</a:t>
                      </a:r>
                      <a:r>
                        <a:rPr lang="en-US" altLang="zh-CN" sz="1600" u="none" strike="noStrike" kern="1200" err="1" smtClean="0">
                          <a:solidFill>
                            <a:schemeClr val="tx1"/>
                          </a:solidFill>
                          <a:latin typeface="阿里巴巴普惠体 L" pitchFamily="18" charset="-122"/>
                          <a:ea typeface="阿里巴巴普惠体 L" pitchFamily="18" charset="-122"/>
                          <a:cs typeface="阿里巴巴普惠体 L" pitchFamily="18" charset="-122"/>
                        </a:rPr>
                        <a:t>头寸</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c>
                  <a:txBody>
                    <a:bodyPr/>
                    <a:lstStyle/>
                    <a:p>
                      <a:pPr algn="ctr"/>
                      <a:r>
                        <a:rPr lang="en-US" altLang="zh-CN" sz="1600" smtClean="0">
                          <a:solidFill>
                            <a:schemeClr val="tx1"/>
                          </a:solidFill>
                          <a:latin typeface="阿里巴巴普惠体 L" pitchFamily="18" charset="-122"/>
                          <a:ea typeface="阿里巴巴普惠体 L" pitchFamily="18" charset="-122"/>
                          <a:cs typeface="阿里巴巴普惠体 L" pitchFamily="18" charset="-122"/>
                        </a:rPr>
                        <a:t>3</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r>
              <a:tr h="623997">
                <a:tc rowSpan="3">
                  <a:txBody>
                    <a:bodyPr/>
                    <a:lstStyle/>
                    <a:p>
                      <a:pPr algn="ctr"/>
                      <a:r>
                        <a:rPr lang="zh-CN" altLang="en-US" sz="1600" smtClean="0">
                          <a:solidFill>
                            <a:schemeClr val="tx1"/>
                          </a:solidFill>
                          <a:latin typeface="阿里巴巴普惠体 L" pitchFamily="18" charset="-122"/>
                          <a:ea typeface="阿里巴巴普惠体 L" pitchFamily="18" charset="-122"/>
                          <a:cs typeface="阿里巴巴普惠体 L" pitchFamily="18" charset="-122"/>
                        </a:rPr>
                        <a:t>新增策略</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vert="eaVert" anchor="ctr"/>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卖出期权</a:t>
                      </a:r>
                    </a:p>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期货组合</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nchorCtr="1"/>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卖出看涨期权，同时买入对应期货合约。</a:t>
                      </a:r>
                      <a:endParaRPr lang="en-US" altLang="zh-CN" sz="1600" kern="1200" smtClean="0">
                        <a:solidFill>
                          <a:schemeClr val="tx1"/>
                        </a:solidFill>
                        <a:latin typeface="阿里巴巴普惠体 L" pitchFamily="18" charset="-122"/>
                        <a:ea typeface="阿里巴巴普惠体 L" pitchFamily="18" charset="-122"/>
                        <a:cs typeface="阿里巴巴普惠体 L" pitchFamily="18" charset="-122"/>
                      </a:endParaRPr>
                    </a:p>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卖出看跌期权，同时卖出对应期货合约。</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c>
                  <a:txBody>
                    <a:bodyPr/>
                    <a:lstStyle/>
                    <a:p>
                      <a:pPr algn="ctr"/>
                      <a:r>
                        <a:rPr lang="en-US" altLang="zh-CN" sz="1600" smtClean="0">
                          <a:solidFill>
                            <a:schemeClr val="tx1"/>
                          </a:solidFill>
                          <a:latin typeface="阿里巴巴普惠体 L" pitchFamily="18" charset="-122"/>
                          <a:ea typeface="阿里巴巴普惠体 L" pitchFamily="18" charset="-122"/>
                          <a:cs typeface="阿里巴巴普惠体 L" pitchFamily="18" charset="-122"/>
                        </a:rPr>
                        <a:t>4</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r>
              <a:tr h="539435">
                <a:tc vMerge="1">
                  <a:txBody>
                    <a:bodyPr/>
                    <a:lstStyle/>
                    <a:p>
                      <a:endParaRPr lang="zh-CN" altLang="en-US" dirty="0"/>
                    </a:p>
                  </a:txBody>
                  <a:tcPr/>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期权跨式</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nchorCtr="1"/>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卖出同一系列的相同执行价格的看涨期权和看跌期权；</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c>
                  <a:txBody>
                    <a:bodyPr/>
                    <a:lstStyle/>
                    <a:p>
                      <a:pPr algn="ctr"/>
                      <a:r>
                        <a:rPr lang="en-US" altLang="zh-CN" sz="1600" smtClean="0">
                          <a:solidFill>
                            <a:schemeClr val="tx1"/>
                          </a:solidFill>
                          <a:latin typeface="阿里巴巴普惠体 L" pitchFamily="18" charset="-122"/>
                          <a:ea typeface="阿里巴巴普惠体 L" pitchFamily="18" charset="-122"/>
                          <a:cs typeface="阿里巴巴普惠体 L" pitchFamily="18" charset="-122"/>
                        </a:rPr>
                        <a:t>5</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r>
              <a:tr h="623997">
                <a:tc vMerge="1">
                  <a:txBody>
                    <a:bodyPr/>
                    <a:lstStyle/>
                    <a:p>
                      <a:endParaRPr lang="zh-CN" altLang="en-US" dirty="0"/>
                    </a:p>
                  </a:txBody>
                  <a:tcPr/>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期权宽跨式</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nchorCtr="1"/>
                </a:tc>
                <a:tc>
                  <a:txBody>
                    <a:bodyPr/>
                    <a:lstStyle/>
                    <a:p>
                      <a:pPr algn="l"/>
                      <a:r>
                        <a:rPr lang="zh-CN" altLang="zh-CN" sz="1600" kern="1200" smtClean="0">
                          <a:solidFill>
                            <a:schemeClr val="tx1"/>
                          </a:solidFill>
                          <a:latin typeface="阿里巴巴普惠体 L" pitchFamily="18" charset="-122"/>
                          <a:ea typeface="阿里巴巴普惠体 L" pitchFamily="18" charset="-122"/>
                          <a:cs typeface="阿里巴巴普惠体 L" pitchFamily="18" charset="-122"/>
                        </a:rPr>
                        <a:t>卖出同一系列低执行价格的看跌期权和高执行价格的看涨期权；</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c>
                  <a:txBody>
                    <a:bodyPr/>
                    <a:lstStyle/>
                    <a:p>
                      <a:pPr algn="ctr"/>
                      <a:r>
                        <a:rPr lang="en-US" altLang="zh-CN" sz="1600" smtClean="0">
                          <a:solidFill>
                            <a:schemeClr val="tx1"/>
                          </a:solidFill>
                          <a:latin typeface="阿里巴巴普惠体 L" pitchFamily="18" charset="-122"/>
                          <a:ea typeface="阿里巴巴普惠体 L" pitchFamily="18" charset="-122"/>
                          <a:cs typeface="阿里巴巴普惠体 L" pitchFamily="18" charset="-122"/>
                        </a:rPr>
                        <a:t>6</a:t>
                      </a:r>
                      <a:endParaRPr lang="zh-CN" altLang="en-US" sz="1600">
                        <a:solidFill>
                          <a:schemeClr val="tx1"/>
                        </a:solidFill>
                        <a:latin typeface="阿里巴巴普惠体 L" pitchFamily="18" charset="-122"/>
                        <a:ea typeface="阿里巴巴普惠体 L" pitchFamily="18" charset="-122"/>
                        <a:cs typeface="阿里巴巴普惠体 L" pitchFamily="18" charset="-122"/>
                      </a:endParaRPr>
                    </a:p>
                  </a:txBody>
                  <a:tcPr anchor="ctr"/>
                </a:tc>
              </a:tr>
            </a:tbl>
          </a:graphicData>
        </a:graphic>
      </p:graphicFrame>
      <p:sp>
        <p:nvSpPr>
          <p:cNvPr id="10" name="TextBox 9"/>
          <p:cNvSpPr txBox="1"/>
          <p:nvPr/>
        </p:nvSpPr>
        <p:spPr>
          <a:xfrm>
            <a:off x="467544" y="5877272"/>
            <a:ext cx="8064896" cy="646331"/>
          </a:xfrm>
          <a:prstGeom prst="rect">
            <a:avLst/>
          </a:prstGeom>
          <a:noFill/>
        </p:spPr>
        <p:txBody>
          <a:bodyPr wrap="square" rtlCol="0">
            <a:spAutoFit/>
          </a:bodyPr>
          <a:lstStyle/>
          <a:p>
            <a:r>
              <a:rPr lang="zh-CN" altLang="en-US" smtClean="0">
                <a:latin typeface="微软雅黑 Light" panose="020B0502040204020203" pitchFamily="34" charset="-122"/>
                <a:ea typeface="微软雅黑 Light" panose="020B0502040204020203" pitchFamily="34" charset="-122"/>
              </a:rPr>
              <a:t>交易所规定的保证金优惠组合合约以及组合优先级发布在交易所网站（业务</a:t>
            </a:r>
            <a:r>
              <a:rPr lang="en-US" altLang="zh-CN" smtClean="0">
                <a:latin typeface="微软雅黑 Light" panose="020B0502040204020203" pitchFamily="34" charset="-122"/>
                <a:ea typeface="微软雅黑 Light" panose="020B0502040204020203" pitchFamily="34" charset="-122"/>
              </a:rPr>
              <a:t>/</a:t>
            </a:r>
            <a:r>
              <a:rPr lang="zh-CN" altLang="en-US" smtClean="0">
                <a:latin typeface="微软雅黑 Light" panose="020B0502040204020203" pitchFamily="34" charset="-122"/>
                <a:ea typeface="微软雅黑 Light" panose="020B0502040204020203" pitchFamily="34" charset="-122"/>
              </a:rPr>
              <a:t>服务</a:t>
            </a:r>
            <a:r>
              <a:rPr lang="en-US" altLang="zh-CN" smtClean="0">
                <a:latin typeface="微软雅黑 Light" panose="020B0502040204020203" pitchFamily="34" charset="-122"/>
                <a:ea typeface="微软雅黑 Light" panose="020B0502040204020203" pitchFamily="34" charset="-122"/>
              </a:rPr>
              <a:t>-</a:t>
            </a:r>
            <a:r>
              <a:rPr lang="zh-CN" altLang="en-US" smtClean="0">
                <a:latin typeface="微软雅黑 Light" panose="020B0502040204020203" pitchFamily="34" charset="-122"/>
                <a:ea typeface="微软雅黑 Light" panose="020B0502040204020203" pitchFamily="34" charset="-122"/>
              </a:rPr>
              <a:t>交易参数</a:t>
            </a:r>
            <a:r>
              <a:rPr lang="en-US" altLang="zh-CN" smtClean="0">
                <a:latin typeface="微软雅黑 Light" panose="020B0502040204020203" pitchFamily="34" charset="-122"/>
                <a:ea typeface="微软雅黑 Light" panose="020B0502040204020203" pitchFamily="34" charset="-122"/>
              </a:rPr>
              <a:t>-</a:t>
            </a:r>
            <a:r>
              <a:rPr lang="zh-CN" altLang="en-US" smtClean="0">
                <a:latin typeface="微软雅黑 Light" panose="020B0502040204020203" pitchFamily="34" charset="-122"/>
                <a:ea typeface="微软雅黑 Light" panose="020B0502040204020203" pitchFamily="34" charset="-122"/>
              </a:rPr>
              <a:t>套利保证金优惠参数）</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000" b="1" smtClean="0">
                <a:latin typeface="阿里巴巴普惠体 L" pitchFamily="18" charset="-122"/>
                <a:ea typeface="阿里巴巴普惠体 L" pitchFamily="18" charset="-122"/>
                <a:cs typeface="阿里巴巴普惠体 L" pitchFamily="18" charset="-122"/>
              </a:rPr>
              <a:t>二、组合保证金收取标准</a:t>
            </a:r>
            <a:endParaRPr lang="zh-CN" altLang="en-US" sz="3000" b="1">
              <a:latin typeface="阿里巴巴普惠体 L" pitchFamily="18" charset="-122"/>
              <a:ea typeface="阿里巴巴普惠体 L" pitchFamily="18" charset="-122"/>
              <a:cs typeface="阿里巴巴普惠体 L" pitchFamily="18" charset="-122"/>
            </a:endParaRPr>
          </a:p>
        </p:txBody>
      </p:sp>
      <p:graphicFrame>
        <p:nvGraphicFramePr>
          <p:cNvPr id="4" name="内容占位符 3"/>
          <p:cNvGraphicFramePr>
            <a:graphicFrameLocks noGrp="1"/>
          </p:cNvGraphicFramePr>
          <p:nvPr>
            <p:ph idx="1"/>
          </p:nvPr>
        </p:nvGraphicFramePr>
        <p:xfrm>
          <a:off x="457200" y="1916113"/>
          <a:ext cx="8229600" cy="2865120"/>
        </p:xfrm>
        <a:graphic>
          <a:graphicData uri="http://schemas.openxmlformats.org/drawingml/2006/table">
            <a:tbl>
              <a:tblPr firstRow="1" bandRow="1">
                <a:tableStyleId>{5C22544A-7EE6-4342-B048-85BDC9FD1C3A}</a:tableStyleId>
              </a:tblPr>
              <a:tblGrid>
                <a:gridCol w="730424"/>
                <a:gridCol w="1512168"/>
                <a:gridCol w="5987008"/>
              </a:tblGrid>
              <a:tr h="370840">
                <a:tc gridSpan="2">
                  <a:txBody>
                    <a:bodyPr/>
                    <a:lstStyle/>
                    <a:p>
                      <a:r>
                        <a:rPr lang="zh-CN" altLang="zh-CN" sz="1800" b="1" kern="1200" dirty="0" smtClean="0">
                          <a:solidFill>
                            <a:schemeClr val="lt1"/>
                          </a:solidFill>
                          <a:latin typeface="阿里巴巴普惠体 L" pitchFamily="18" charset="-122"/>
                          <a:ea typeface="阿里巴巴普惠体 L" pitchFamily="18" charset="-122"/>
                          <a:cs typeface="阿里巴巴普惠体 L" pitchFamily="18" charset="-122"/>
                        </a:rPr>
                        <a:t>组合策略</a:t>
                      </a:r>
                      <a:endParaRPr lang="zh-CN" altLang="en-US" dirty="0">
                        <a:latin typeface="阿里巴巴普惠体 L" pitchFamily="18" charset="-122"/>
                        <a:ea typeface="阿里巴巴普惠体 L" pitchFamily="18" charset="-122"/>
                        <a:cs typeface="阿里巴巴普惠体 L" pitchFamily="18" charset="-122"/>
                      </a:endParaRPr>
                    </a:p>
                  </a:txBody>
                  <a:tcPr anchor="ctr"/>
                </a:tc>
                <a:tc hMerge="1">
                  <a:txBody>
                    <a:bodyPr/>
                    <a:lstStyle/>
                    <a:p>
                      <a:endParaRPr lang="zh-CN" altLang="en-US"/>
                    </a:p>
                  </a:txBody>
                  <a:tcPr/>
                </a:tc>
                <a:tc>
                  <a:txBody>
                    <a:bodyPr/>
                    <a:lstStyle/>
                    <a:p>
                      <a:r>
                        <a:rPr lang="zh-CN" altLang="zh-CN" sz="1800" b="1" kern="1200" smtClean="0">
                          <a:solidFill>
                            <a:schemeClr val="lt1"/>
                          </a:solidFill>
                          <a:latin typeface="阿里巴巴普惠体 L" pitchFamily="18" charset="-122"/>
                          <a:ea typeface="阿里巴巴普惠体 L" pitchFamily="18" charset="-122"/>
                          <a:cs typeface="阿里巴巴普惠体 L" pitchFamily="18" charset="-122"/>
                        </a:rPr>
                        <a:t>组合保证金计算公式</a:t>
                      </a:r>
                      <a:endParaRPr lang="zh-CN" altLang="en-US">
                        <a:latin typeface="阿里巴巴普惠体 L" pitchFamily="18" charset="-122"/>
                        <a:ea typeface="阿里巴巴普惠体 L" pitchFamily="18" charset="-122"/>
                        <a:cs typeface="阿里巴巴普惠体 L" pitchFamily="18" charset="-122"/>
                      </a:endParaRPr>
                    </a:p>
                  </a:txBody>
                  <a:tcPr anchor="ctr"/>
                </a:tc>
              </a:tr>
              <a:tr h="370840">
                <a:tc rowSpan="3">
                  <a:txBody>
                    <a:bodyPr/>
                    <a:lstStyle/>
                    <a:p>
                      <a:r>
                        <a:rPr lang="zh-CN" altLang="en-US" smtClean="0">
                          <a:latin typeface="阿里巴巴普惠体 L" pitchFamily="18" charset="-122"/>
                          <a:ea typeface="阿里巴巴普惠体 L" pitchFamily="18" charset="-122"/>
                          <a:cs typeface="阿里巴巴普惠体 L" pitchFamily="18" charset="-122"/>
                        </a:rPr>
                        <a:t>原有策略</a:t>
                      </a:r>
                      <a:endParaRPr lang="zh-CN" altLang="en-US">
                        <a:latin typeface="阿里巴巴普惠体 L" pitchFamily="18" charset="-122"/>
                        <a:ea typeface="阿里巴巴普惠体 L" pitchFamily="18" charset="-122"/>
                        <a:cs typeface="阿里巴巴普惠体 L" pitchFamily="18" charset="-122"/>
                      </a:endParaRPr>
                    </a:p>
                  </a:txBody>
                  <a:tcPr vert="eaVert" anchor="ctr" anchorCtr="1"/>
                </a:tc>
                <a:tc>
                  <a:txBody>
                    <a:bodyPr/>
                    <a:lstStyle/>
                    <a:p>
                      <a:r>
                        <a:rPr lang="zh-CN" altLang="zh-CN" sz="1800" kern="1200" smtClean="0">
                          <a:solidFill>
                            <a:schemeClr val="dk1"/>
                          </a:solidFill>
                          <a:latin typeface="阿里巴巴普惠体 L" pitchFamily="18" charset="-122"/>
                          <a:ea typeface="阿里巴巴普惠体 L" pitchFamily="18" charset="-122"/>
                          <a:cs typeface="阿里巴巴普惠体 L" pitchFamily="18" charset="-122"/>
                        </a:rPr>
                        <a:t>期货对锁</a:t>
                      </a:r>
                      <a:endParaRPr lang="zh-CN" altLang="en-US">
                        <a:latin typeface="阿里巴巴普惠体 L" pitchFamily="18" charset="-122"/>
                        <a:ea typeface="阿里巴巴普惠体 L" pitchFamily="18" charset="-122"/>
                        <a:cs typeface="阿里巴巴普惠体 L" pitchFamily="18" charset="-122"/>
                      </a:endParaRPr>
                    </a:p>
                  </a:txBody>
                  <a:tcPr anchor="ctr" anchorCtr="1"/>
                </a:tc>
                <a:tc rowSpan="3">
                  <a:txBody>
                    <a:bodyPr/>
                    <a:lstStyle/>
                    <a:p>
                      <a:r>
                        <a:rPr lang="zh-CN" altLang="zh-CN" sz="1800" kern="1200" smtClean="0">
                          <a:solidFill>
                            <a:schemeClr val="dk1"/>
                          </a:solidFill>
                          <a:latin typeface="阿里巴巴普惠体 L" pitchFamily="18" charset="-122"/>
                          <a:ea typeface="阿里巴巴普惠体 L" pitchFamily="18" charset="-122"/>
                          <a:cs typeface="阿里巴巴普惠体 L" pitchFamily="18" charset="-122"/>
                        </a:rPr>
                        <a:t>高腿保证金</a:t>
                      </a:r>
                      <a:endParaRPr lang="zh-CN" altLang="en-US">
                        <a:latin typeface="阿里巴巴普惠体 L" pitchFamily="18" charset="-122"/>
                        <a:ea typeface="阿里巴巴普惠体 L" pitchFamily="18" charset="-122"/>
                        <a:cs typeface="阿里巴巴普惠体 L" pitchFamily="18" charset="-122"/>
                      </a:endParaRPr>
                    </a:p>
                  </a:txBody>
                  <a:tcPr anchor="ctr"/>
                </a:tc>
              </a:tr>
              <a:tr h="370840">
                <a:tc vMerge="1">
                  <a:txBody>
                    <a:bodyPr/>
                    <a:lstStyle/>
                    <a:p>
                      <a:endParaRPr lang="zh-CN" altLang="en-US"/>
                    </a:p>
                  </a:txBody>
                  <a:tcPr/>
                </a:tc>
                <a:tc>
                  <a:txBody>
                    <a:bodyPr/>
                    <a:lstStyle/>
                    <a:p>
                      <a:r>
                        <a:rPr lang="zh-CN" altLang="zh-CN" sz="1800" kern="1200" dirty="0" smtClean="0">
                          <a:solidFill>
                            <a:schemeClr val="dk1"/>
                          </a:solidFill>
                          <a:latin typeface="阿里巴巴普惠体 L" pitchFamily="18" charset="-122"/>
                          <a:ea typeface="阿里巴巴普惠体 L" pitchFamily="18" charset="-122"/>
                          <a:cs typeface="阿里巴巴普惠体 L" pitchFamily="18" charset="-122"/>
                        </a:rPr>
                        <a:t>期货</a:t>
                      </a:r>
                      <a:r>
                        <a:rPr lang="zh-CN" altLang="en-US" sz="1800" kern="1200" dirty="0" smtClean="0">
                          <a:solidFill>
                            <a:schemeClr val="dk1"/>
                          </a:solidFill>
                          <a:latin typeface="阿里巴巴普惠体 L" pitchFamily="18" charset="-122"/>
                          <a:ea typeface="阿里巴巴普惠体 L" pitchFamily="18" charset="-122"/>
                          <a:cs typeface="阿里巴巴普惠体 L" pitchFamily="18" charset="-122"/>
                        </a:rPr>
                        <a:t>跨期</a:t>
                      </a:r>
                      <a:endParaRPr lang="zh-CN" altLang="en-US" dirty="0">
                        <a:latin typeface="阿里巴巴普惠体 L" pitchFamily="18" charset="-122"/>
                        <a:ea typeface="阿里巴巴普惠体 L" pitchFamily="18" charset="-122"/>
                        <a:cs typeface="阿里巴巴普惠体 L" pitchFamily="18" charset="-122"/>
                      </a:endParaRPr>
                    </a:p>
                  </a:txBody>
                  <a:tcPr anchor="ctr" anchorCtr="1"/>
                </a:tc>
                <a:tc vMerge="1">
                  <a:txBody>
                    <a:bodyPr/>
                    <a:lstStyle/>
                    <a:p>
                      <a:endParaRPr lang="zh-CN" altLang="en-US"/>
                    </a:p>
                  </a:txBody>
                  <a:tcPr/>
                </a:tc>
              </a:tr>
              <a:tr h="370840">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800" kern="1200" dirty="0" smtClean="0">
                          <a:solidFill>
                            <a:schemeClr val="tx1"/>
                          </a:solidFill>
                          <a:latin typeface="阿里巴巴普惠体 L" pitchFamily="18" charset="-122"/>
                          <a:ea typeface="阿里巴巴普惠体 L" pitchFamily="18" charset="-122"/>
                          <a:cs typeface="阿里巴巴普惠体 L" pitchFamily="18" charset="-122"/>
                        </a:rPr>
                        <a:t>期货跨品种</a:t>
                      </a:r>
                      <a:endParaRPr lang="zh-CN" altLang="en-US" sz="1800" dirty="0" smtClean="0">
                        <a:solidFill>
                          <a:schemeClr val="tx1"/>
                        </a:solidFill>
                        <a:latin typeface="阿里巴巴普惠体 L" pitchFamily="18" charset="-122"/>
                        <a:ea typeface="阿里巴巴普惠体 L" pitchFamily="18" charset="-122"/>
                        <a:cs typeface="阿里巴巴普惠体 L" pitchFamily="18" charset="-122"/>
                      </a:endParaRPr>
                    </a:p>
                  </a:txBody>
                  <a:tcPr anchor="ctr" anchorCtr="1"/>
                </a:tc>
                <a:tc vMerge="1">
                  <a:txBody>
                    <a:bodyPr/>
                    <a:lstStyle/>
                    <a:p>
                      <a:endParaRPr lang="zh-CN" altLang="en-US"/>
                    </a:p>
                  </a:txBody>
                  <a:tcPr/>
                </a:tc>
              </a:tr>
              <a:tr h="370840">
                <a:tc rowSpan="3">
                  <a:txBody>
                    <a:bodyPr/>
                    <a:lstStyle/>
                    <a:p>
                      <a:r>
                        <a:rPr lang="zh-CN" altLang="en-US" smtClean="0">
                          <a:latin typeface="阿里巴巴普惠体 L" pitchFamily="18" charset="-122"/>
                          <a:ea typeface="阿里巴巴普惠体 L" pitchFamily="18" charset="-122"/>
                          <a:cs typeface="阿里巴巴普惠体 L" pitchFamily="18" charset="-122"/>
                        </a:rPr>
                        <a:t>新增策略</a:t>
                      </a:r>
                      <a:endParaRPr lang="zh-CN" altLang="en-US">
                        <a:latin typeface="阿里巴巴普惠体 L" pitchFamily="18" charset="-122"/>
                        <a:ea typeface="阿里巴巴普惠体 L" pitchFamily="18" charset="-122"/>
                        <a:cs typeface="阿里巴巴普惠体 L" pitchFamily="18" charset="-122"/>
                      </a:endParaRPr>
                    </a:p>
                  </a:txBody>
                  <a:tcPr vert="eaVert" anchor="ctr" anchorCtr="1"/>
                </a:tc>
                <a:tc>
                  <a:txBody>
                    <a:bodyPr/>
                    <a:lstStyle/>
                    <a:p>
                      <a:pPr algn="l"/>
                      <a:r>
                        <a:rPr lang="zh-CN" altLang="zh-CN" sz="1800" kern="1200" smtClean="0">
                          <a:solidFill>
                            <a:schemeClr val="tx1"/>
                          </a:solidFill>
                          <a:latin typeface="阿里巴巴普惠体 L" pitchFamily="18" charset="-122"/>
                          <a:ea typeface="阿里巴巴普惠体 L" pitchFamily="18" charset="-122"/>
                          <a:cs typeface="阿里巴巴普惠体 L" pitchFamily="18" charset="-122"/>
                        </a:rPr>
                        <a:t>卖出期权</a:t>
                      </a:r>
                    </a:p>
                    <a:p>
                      <a:pPr algn="l"/>
                      <a:r>
                        <a:rPr lang="zh-CN" altLang="zh-CN" sz="1800" kern="1200" smtClean="0">
                          <a:solidFill>
                            <a:schemeClr val="tx1"/>
                          </a:solidFill>
                          <a:latin typeface="阿里巴巴普惠体 L" pitchFamily="18" charset="-122"/>
                          <a:ea typeface="阿里巴巴普惠体 L" pitchFamily="18" charset="-122"/>
                          <a:cs typeface="阿里巴巴普惠体 L" pitchFamily="18" charset="-122"/>
                        </a:rPr>
                        <a:t>期货组合</a:t>
                      </a:r>
                      <a:endParaRPr lang="zh-CN" altLang="en-US" sz="1800" smtClean="0">
                        <a:solidFill>
                          <a:schemeClr val="tx1"/>
                        </a:solidFill>
                        <a:latin typeface="阿里巴巴普惠体 L" pitchFamily="18" charset="-122"/>
                        <a:ea typeface="阿里巴巴普惠体 L" pitchFamily="18" charset="-122"/>
                        <a:cs typeface="阿里巴巴普惠体 L" pitchFamily="18" charset="-122"/>
                      </a:endParaRPr>
                    </a:p>
                  </a:txBody>
                  <a:tcPr anchor="ctr" anchorCtr="1"/>
                </a:tc>
                <a:tc>
                  <a:txBody>
                    <a:bodyPr/>
                    <a:lstStyle/>
                    <a:p>
                      <a:r>
                        <a:rPr lang="zh-CN" altLang="zh-CN" sz="1800" kern="1200" smtClean="0">
                          <a:solidFill>
                            <a:schemeClr val="dk1"/>
                          </a:solidFill>
                          <a:latin typeface="阿里巴巴普惠体 L" pitchFamily="18" charset="-122"/>
                          <a:ea typeface="阿里巴巴普惠体 L" pitchFamily="18" charset="-122"/>
                          <a:cs typeface="阿里巴巴普惠体 L" pitchFamily="18" charset="-122"/>
                        </a:rPr>
                        <a:t>期货保证金</a:t>
                      </a:r>
                      <a:r>
                        <a:rPr lang="en-US" altLang="zh-CN" sz="1800" kern="1200" smtClean="0">
                          <a:solidFill>
                            <a:schemeClr val="dk1"/>
                          </a:solidFill>
                          <a:latin typeface="阿里巴巴普惠体 L" pitchFamily="18" charset="-122"/>
                          <a:ea typeface="阿里巴巴普惠体 L" pitchFamily="18" charset="-122"/>
                          <a:cs typeface="阿里巴巴普惠体 L" pitchFamily="18" charset="-122"/>
                        </a:rPr>
                        <a:t>+</a:t>
                      </a:r>
                      <a:r>
                        <a:rPr lang="zh-CN" altLang="zh-CN" sz="1800" kern="1200" smtClean="0">
                          <a:solidFill>
                            <a:schemeClr val="dk1"/>
                          </a:solidFill>
                          <a:latin typeface="阿里巴巴普惠体 L" pitchFamily="18" charset="-122"/>
                          <a:ea typeface="阿里巴巴普惠体 L" pitchFamily="18" charset="-122"/>
                          <a:cs typeface="阿里巴巴普惠体 L" pitchFamily="18" charset="-122"/>
                        </a:rPr>
                        <a:t>期权权利金结算价</a:t>
                      </a:r>
                      <a:endParaRPr lang="zh-CN" altLang="en-US">
                        <a:latin typeface="阿里巴巴普惠体 L" pitchFamily="18" charset="-122"/>
                        <a:ea typeface="阿里巴巴普惠体 L" pitchFamily="18" charset="-122"/>
                        <a:cs typeface="阿里巴巴普惠体 L" pitchFamily="18" charset="-122"/>
                      </a:endParaRPr>
                    </a:p>
                  </a:txBody>
                  <a:tcPr anchor="ctr"/>
                </a:tc>
              </a:tr>
              <a:tr h="370840">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800" kern="1200" smtClean="0">
                          <a:solidFill>
                            <a:schemeClr val="tx1"/>
                          </a:solidFill>
                          <a:latin typeface="阿里巴巴普惠体 L" pitchFamily="18" charset="-122"/>
                          <a:ea typeface="阿里巴巴普惠体 L" pitchFamily="18" charset="-122"/>
                          <a:cs typeface="阿里巴巴普惠体 L" pitchFamily="18" charset="-122"/>
                        </a:rPr>
                        <a:t>期权跨式</a:t>
                      </a:r>
                      <a:endParaRPr lang="zh-CN" altLang="en-US" sz="1800" smtClean="0">
                        <a:solidFill>
                          <a:schemeClr val="tx1"/>
                        </a:solidFill>
                        <a:latin typeface="阿里巴巴普惠体 L" pitchFamily="18" charset="-122"/>
                        <a:ea typeface="阿里巴巴普惠体 L" pitchFamily="18" charset="-122"/>
                        <a:cs typeface="阿里巴巴普惠体 L" pitchFamily="18" charset="-122"/>
                      </a:endParaRPr>
                    </a:p>
                  </a:txBody>
                  <a:tcPr anchor="ctr" anchorCtr="1"/>
                </a:tc>
                <a:tc rowSpan="2">
                  <a:txBody>
                    <a:bodyPr/>
                    <a:lstStyle/>
                    <a:p>
                      <a:r>
                        <a:rPr lang="en-US" altLang="zh-CN" sz="1800" kern="1200" smtClean="0">
                          <a:solidFill>
                            <a:schemeClr val="dk1"/>
                          </a:solidFill>
                          <a:latin typeface="阿里巴巴普惠体 L" pitchFamily="18" charset="-122"/>
                          <a:ea typeface="阿里巴巴普惠体 L" pitchFamily="18" charset="-122"/>
                          <a:cs typeface="阿里巴巴普惠体 L" pitchFamily="18" charset="-122"/>
                        </a:rPr>
                        <a:t>max(</a:t>
                      </a:r>
                      <a:r>
                        <a:rPr lang="zh-CN" altLang="zh-CN" sz="1800" kern="1200" smtClean="0">
                          <a:solidFill>
                            <a:schemeClr val="dk1"/>
                          </a:solidFill>
                          <a:latin typeface="阿里巴巴普惠体 L" pitchFamily="18" charset="-122"/>
                          <a:ea typeface="阿里巴巴普惠体 L" pitchFamily="18" charset="-122"/>
                          <a:cs typeface="阿里巴巴普惠体 L" pitchFamily="18" charset="-122"/>
                        </a:rPr>
                        <a:t>看涨期权保证金，看跌期权保证金</a:t>
                      </a:r>
                      <a:r>
                        <a:rPr lang="en-US" altLang="zh-CN" sz="1800" kern="1200" smtClean="0">
                          <a:solidFill>
                            <a:schemeClr val="dk1"/>
                          </a:solidFill>
                          <a:latin typeface="阿里巴巴普惠体 L" pitchFamily="18" charset="-122"/>
                          <a:ea typeface="阿里巴巴普惠体 L" pitchFamily="18" charset="-122"/>
                          <a:cs typeface="阿里巴巴普惠体 L" pitchFamily="18" charset="-122"/>
                        </a:rPr>
                        <a:t>) + </a:t>
                      </a:r>
                      <a:r>
                        <a:rPr lang="zh-CN" altLang="zh-CN" sz="1800" kern="1200" smtClean="0">
                          <a:solidFill>
                            <a:schemeClr val="dk1"/>
                          </a:solidFill>
                          <a:latin typeface="阿里巴巴普惠体 L" pitchFamily="18" charset="-122"/>
                          <a:ea typeface="阿里巴巴普惠体 L" pitchFamily="18" charset="-122"/>
                          <a:cs typeface="阿里巴巴普惠体 L" pitchFamily="18" charset="-122"/>
                        </a:rPr>
                        <a:t>另一方权利金</a:t>
                      </a:r>
                      <a:endParaRPr lang="zh-CN" altLang="en-US">
                        <a:latin typeface="阿里巴巴普惠体 L" pitchFamily="18" charset="-122"/>
                        <a:ea typeface="阿里巴巴普惠体 L" pitchFamily="18" charset="-122"/>
                        <a:cs typeface="阿里巴巴普惠体 L" pitchFamily="18" charset="-122"/>
                      </a:endParaRPr>
                    </a:p>
                  </a:txBody>
                  <a:tcPr anchor="ctr"/>
                </a:tc>
              </a:tr>
              <a:tr h="370840">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800" kern="1200" smtClean="0">
                          <a:solidFill>
                            <a:schemeClr val="tx1"/>
                          </a:solidFill>
                          <a:latin typeface="阿里巴巴普惠体 L" pitchFamily="18" charset="-122"/>
                          <a:ea typeface="阿里巴巴普惠体 L" pitchFamily="18" charset="-122"/>
                          <a:cs typeface="阿里巴巴普惠体 L" pitchFamily="18" charset="-122"/>
                        </a:rPr>
                        <a:t>期权宽跨式</a:t>
                      </a:r>
                      <a:endParaRPr lang="zh-CN" altLang="en-US" sz="1800" smtClean="0">
                        <a:solidFill>
                          <a:schemeClr val="tx1"/>
                        </a:solidFill>
                        <a:latin typeface="阿里巴巴普惠体 L" pitchFamily="18" charset="-122"/>
                        <a:ea typeface="阿里巴巴普惠体 L" pitchFamily="18" charset="-122"/>
                        <a:cs typeface="阿里巴巴普惠体 L" pitchFamily="18" charset="-122"/>
                      </a:endParaRPr>
                    </a:p>
                  </a:txBody>
                  <a:tcPr anchor="ctr" anchorCtr="1"/>
                </a:tc>
                <a:tc vMerge="1">
                  <a:txBody>
                    <a:bodyPr/>
                    <a:lstStyle/>
                    <a:p>
                      <a:endParaRPr lang="zh-CN" altLang="en-US"/>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000" b="1" smtClean="0">
                <a:latin typeface="阿里巴巴普惠体 L" pitchFamily="18" charset="-122"/>
                <a:ea typeface="阿里巴巴普惠体 L" pitchFamily="18" charset="-122"/>
                <a:cs typeface="阿里巴巴普惠体 L" pitchFamily="18" charset="-122"/>
              </a:rPr>
              <a:t>三、</a:t>
            </a:r>
            <a:r>
              <a:rPr lang="zh-CN" altLang="zh-CN" sz="3000" b="1" smtClean="0">
                <a:latin typeface="阿里巴巴普惠体 L" pitchFamily="18" charset="-122"/>
                <a:ea typeface="阿里巴巴普惠体 L" pitchFamily="18" charset="-122"/>
                <a:cs typeface="阿里巴巴普惠体 L" pitchFamily="18" charset="-122"/>
              </a:rPr>
              <a:t>盘中组合保证金优惠</a:t>
            </a:r>
            <a:endParaRPr lang="zh-CN" altLang="en-US" sz="3000" b="1"/>
          </a:p>
        </p:txBody>
      </p:sp>
      <p:graphicFrame>
        <p:nvGraphicFramePr>
          <p:cNvPr id="9" name="内容占位符 8"/>
          <p:cNvGraphicFramePr>
            <a:graphicFrameLocks noGrp="1" noChangeAspect="1"/>
          </p:cNvGraphicFramePr>
          <p:nvPr>
            <p:ph idx="1"/>
          </p:nvPr>
        </p:nvGraphicFramePr>
        <p:xfrm>
          <a:off x="457200" y="1700808"/>
          <a:ext cx="822960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3000" b="1" smtClean="0">
                <a:latin typeface="阿里巴巴普惠体 L" pitchFamily="18" charset="-122"/>
                <a:ea typeface="阿里巴巴普惠体 L" pitchFamily="18" charset="-122"/>
                <a:cs typeface="阿里巴巴普惠体 L" pitchFamily="18" charset="-122"/>
              </a:rPr>
              <a:t>四、盘后组合保证金优惠</a:t>
            </a:r>
            <a:endParaRPr lang="zh-CN" altLang="en-US" sz="3000" b="1">
              <a:latin typeface="阿里巴巴普惠体 L" pitchFamily="18" charset="-122"/>
              <a:ea typeface="阿里巴巴普惠体 L" pitchFamily="18" charset="-122"/>
              <a:cs typeface="阿里巴巴普惠体 L" pitchFamily="18" charset="-122"/>
            </a:endParaRPr>
          </a:p>
        </p:txBody>
      </p:sp>
      <p:graphicFrame>
        <p:nvGraphicFramePr>
          <p:cNvPr id="4" name="内容占位符 3"/>
          <p:cNvGraphicFramePr>
            <a:graphicFrameLocks noGrp="1"/>
          </p:cNvGraphicFramePr>
          <p:nvPr>
            <p:ph idx="1"/>
          </p:nvPr>
        </p:nvGraphicFramePr>
        <p:xfrm>
          <a:off x="457200" y="1988840"/>
          <a:ext cx="8229600" cy="41373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3000" b="1" smtClean="0">
                <a:latin typeface="阿里巴巴普惠体 L" pitchFamily="18" charset="-122"/>
                <a:ea typeface="阿里巴巴普惠体 L" pitchFamily="18" charset="-122"/>
                <a:cs typeface="阿里巴巴普惠体 L" pitchFamily="18" charset="-122"/>
              </a:rPr>
              <a:t>五、平仓</a:t>
            </a:r>
            <a:r>
              <a:rPr lang="zh-CN" altLang="en-US" sz="3000" b="1" smtClean="0">
                <a:latin typeface="阿里巴巴普惠体 L" pitchFamily="18" charset="-122"/>
                <a:ea typeface="阿里巴巴普惠体 L" pitchFamily="18" charset="-122"/>
                <a:cs typeface="阿里巴巴普惠体 L" pitchFamily="18" charset="-122"/>
              </a:rPr>
              <a:t>原则</a:t>
            </a:r>
            <a:endParaRPr lang="zh-CN" altLang="en-US" sz="3000" b="1">
              <a:latin typeface="阿里巴巴普惠体 L" pitchFamily="18" charset="-122"/>
              <a:ea typeface="阿里巴巴普惠体 L" pitchFamily="18" charset="-122"/>
              <a:cs typeface="阿里巴巴普惠体 L" pitchFamily="18" charset="-122"/>
            </a:endParaRPr>
          </a:p>
        </p:txBody>
      </p:sp>
      <p:graphicFrame>
        <p:nvGraphicFramePr>
          <p:cNvPr id="4" name="内容占位符 3"/>
          <p:cNvGraphicFramePr>
            <a:graphicFrameLocks noGrp="1"/>
          </p:cNvGraphicFramePr>
          <p:nvPr>
            <p:ph idx="1"/>
          </p:nvPr>
        </p:nvGraphicFramePr>
        <p:xfrm>
          <a:off x="457200" y="1844824"/>
          <a:ext cx="822960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3000" b="1" smtClean="0">
                <a:latin typeface="阿里巴巴普惠体 L" pitchFamily="18" charset="-122"/>
                <a:ea typeface="阿里巴巴普惠体 L" pitchFamily="18" charset="-122"/>
                <a:cs typeface="阿里巴巴普惠体 L" pitchFamily="18" charset="-122"/>
              </a:rPr>
              <a:t>六、套期保值属性参与组合</a:t>
            </a:r>
            <a:endParaRPr lang="zh-CN" altLang="en-US" sz="3000" b="1">
              <a:latin typeface="阿里巴巴普惠体 L" pitchFamily="18" charset="-122"/>
              <a:ea typeface="阿里巴巴普惠体 L" pitchFamily="18" charset="-122"/>
              <a:cs typeface="阿里巴巴普惠体 L" pitchFamily="18" charset="-122"/>
            </a:endParaRPr>
          </a:p>
        </p:txBody>
      </p:sp>
      <p:graphicFrame>
        <p:nvGraphicFramePr>
          <p:cNvPr id="4" name="内容占位符 3"/>
          <p:cNvGraphicFramePr>
            <a:graphicFrameLocks noGrp="1"/>
          </p:cNvGraphicFramePr>
          <p:nvPr>
            <p:ph idx="1"/>
          </p:nvPr>
        </p:nvGraphicFramePr>
        <p:xfrm>
          <a:off x="395536" y="1844824"/>
          <a:ext cx="8229600" cy="37772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idx="1"/>
          </p:nvPr>
        </p:nvSpPr>
        <p:spPr/>
        <p:txBody>
          <a:bodyPr/>
          <a:lstStyle/>
          <a:p>
            <a:pPr algn="ctr"/>
            <a:r>
              <a:rPr lang="en-US" altLang="zh-CN" sz="4000" smtClean="0">
                <a:solidFill>
                  <a:schemeClr val="tx1"/>
                </a:solidFill>
                <a:latin typeface="阿里巴巴普惠体 L" pitchFamily="18" charset="-122"/>
                <a:ea typeface="阿里巴巴普惠体 L" pitchFamily="18" charset="-122"/>
                <a:cs typeface="阿里巴巴普惠体 L" pitchFamily="18" charset="-122"/>
              </a:rPr>
              <a:t>Part2  </a:t>
            </a:r>
            <a:r>
              <a:rPr lang="zh-CN" altLang="en-US" sz="4000" b="1" smtClean="0">
                <a:solidFill>
                  <a:schemeClr val="tx1"/>
                </a:solidFill>
                <a:latin typeface="阿里巴巴普惠体 L" pitchFamily="18" charset="-122"/>
                <a:ea typeface="阿里巴巴普惠体 L" pitchFamily="18" charset="-122"/>
                <a:cs typeface="阿里巴巴普惠体 L" pitchFamily="18" charset="-122"/>
              </a:rPr>
              <a:t>组合保证金业务示例</a:t>
            </a:r>
            <a:endParaRPr lang="zh-CN" altLang="en-US" sz="4000" smtClean="0">
              <a:latin typeface="阿里巴巴普惠体 L" pitchFamily="18" charset="-122"/>
              <a:ea typeface="阿里巴巴普惠体 L" pitchFamily="18" charset="-122"/>
              <a:cs typeface="阿里巴巴普惠体 L" pitchFamily="18" charset="-122"/>
            </a:endParaRPr>
          </a:p>
          <a:p>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TotalTime>
  <Words>1200</Words>
  <Application>Microsoft Office PowerPoint</Application>
  <PresentationFormat>全屏显示(4:3)</PresentationFormat>
  <Paragraphs>94</Paragraphs>
  <Slides>21</Slides>
  <Notes>1</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Office 主题</vt:lpstr>
      <vt:lpstr>大连商品交易所 组合保证金业务介绍</vt:lpstr>
      <vt:lpstr>幻灯片 2</vt:lpstr>
      <vt:lpstr>一、组合策略类型介绍        </vt:lpstr>
      <vt:lpstr>二、组合保证金收取标准</vt:lpstr>
      <vt:lpstr>三、盘中组合保证金优惠</vt:lpstr>
      <vt:lpstr>四、盘后组合保证金优惠</vt:lpstr>
      <vt:lpstr>五、平仓原则</vt:lpstr>
      <vt:lpstr>六、套期保值属性参与组合</vt:lpstr>
      <vt:lpstr>幻灯片 9</vt:lpstr>
      <vt:lpstr> 一、组合保证金-组合申请解锁示例 </vt:lpstr>
      <vt:lpstr>   二、组合保证金-保留组合资格示例 （只限产业客户和机构户使用保留组合功能）  </vt:lpstr>
      <vt:lpstr> 三、组合保证金-平仓示例1 </vt:lpstr>
      <vt:lpstr>三、组合保证金-平仓示例2</vt:lpstr>
      <vt:lpstr>幻灯片 14</vt:lpstr>
      <vt:lpstr>一、套利订单操作</vt:lpstr>
      <vt:lpstr>幻灯片 16</vt:lpstr>
      <vt:lpstr> 二、发送组合申请的操作 </vt:lpstr>
      <vt:lpstr>幻灯片 18</vt:lpstr>
      <vt:lpstr>三、组合拆分</vt:lpstr>
      <vt:lpstr>幻灯片 20</vt:lpstr>
      <vt:lpstr>◆交易所组合保证金业务相关通知可以在以下位置查询： ● 交易所组合保证金业务通知可以在交易所首页搜索以下关键字“关于开启期货期权组合保证金业务的通知”获取。 ●交易所规定的保证金优惠组合合约以及组合优先级发布在交易所网站（业务/服务-交易参数-套利保证金优惠参数）。 ●交易所提供的组合保证金业务介绍的PPT可以在“期货学院”中找到。具体位置在（期货学院 — 培训资料 — 业务培训）。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相册</dc:title>
  <dc:creator>mazengwei</dc:creator>
  <cp:lastModifiedBy>user</cp:lastModifiedBy>
  <cp:revision>60</cp:revision>
  <dcterms:created xsi:type="dcterms:W3CDTF">2018-10-31T06:49:31Z</dcterms:created>
  <dcterms:modified xsi:type="dcterms:W3CDTF">2019-06-03T08:36:13Z</dcterms:modified>
</cp:coreProperties>
</file>