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5" r:id="rId10"/>
    <p:sldId id="294" r:id="rId11"/>
    <p:sldId id="296" r:id="rId12"/>
    <p:sldId id="297" r:id="rId13"/>
    <p:sldId id="260" r:id="rId14"/>
    <p:sldId id="299" r:id="rId15"/>
    <p:sldId id="298" r:id="rId16"/>
    <p:sldId id="300" r:id="rId17"/>
    <p:sldId id="285" r:id="rId18"/>
  </p:sldIdLst>
  <p:sldSz cx="9144000" cy="6858000" type="screen4x3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explosion val="8"/>
          <c:dLbls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无烟煤</c:v>
                </c:pt>
                <c:pt idx="1">
                  <c:v>烟煤、褐煤</c:v>
                </c:pt>
                <c:pt idx="2">
                  <c:v>天然气</c:v>
                </c:pt>
                <c:pt idx="3">
                  <c:v>焦炉气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0.6100000000000001</c:v>
                </c:pt>
                <c:pt idx="1">
                  <c:v>0.12000000000000001</c:v>
                </c:pt>
                <c:pt idx="2">
                  <c:v>0.25</c:v>
                </c:pt>
                <c:pt idx="3">
                  <c:v>2.0000000000000004E-2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5874901313428591"/>
          <c:y val="0.25008875266257991"/>
          <c:w val="0.29314377536942682"/>
          <c:h val="0.44062696880906438"/>
        </c:manualLayout>
      </c:layout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列2</c:v>
                </c:pt>
              </c:strCache>
            </c:strRef>
          </c:tx>
          <c:dLbls>
            <c:showVal val="1"/>
            <c:showLeaderLines val="1"/>
          </c:dLbls>
          <c:cat>
            <c:strRef>
              <c:f>Sheet1!$A$3:$A$9</c:f>
              <c:strCache>
                <c:ptCount val="7"/>
                <c:pt idx="0">
                  <c:v>华北</c:v>
                </c:pt>
                <c:pt idx="1">
                  <c:v>西北</c:v>
                </c:pt>
                <c:pt idx="2">
                  <c:v>西南</c:v>
                </c:pt>
                <c:pt idx="3">
                  <c:v>华中</c:v>
                </c:pt>
                <c:pt idx="4">
                  <c:v>华东</c:v>
                </c:pt>
                <c:pt idx="5">
                  <c:v>东北</c:v>
                </c:pt>
                <c:pt idx="6">
                  <c:v>华南</c:v>
                </c:pt>
              </c:strCache>
            </c:strRef>
          </c:cat>
          <c:val>
            <c:numRef>
              <c:f>Sheet1!$B$3:$B$9</c:f>
              <c:numCache>
                <c:formatCode>0%</c:formatCode>
                <c:ptCount val="7"/>
                <c:pt idx="0">
                  <c:v>0.43000000000000005</c:v>
                </c:pt>
                <c:pt idx="1">
                  <c:v>0.27</c:v>
                </c:pt>
                <c:pt idx="2">
                  <c:v>0.1</c:v>
                </c:pt>
                <c:pt idx="3">
                  <c:v>8.0000000000000016E-2</c:v>
                </c:pt>
                <c:pt idx="4">
                  <c:v>0.05</c:v>
                </c:pt>
                <c:pt idx="5">
                  <c:v>4.0000000000000008E-2</c:v>
                </c:pt>
                <c:pt idx="6">
                  <c:v>3.0000000000000002E-2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2348880"/>
            <a:ext cx="8229600" cy="377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48E1-CEB0-4DF2-848C-32CA2AD654A6}" type="datetimeFigureOut">
              <a:rPr lang="zh-CN" altLang="en-US" smtClean="0"/>
              <a:pPr/>
              <a:t>2019-08-12</a:t>
            </a:fld>
            <a:endParaRPr lang="zh-CN" altLang="en-US"/>
          </a:p>
        </p:txBody>
      </p:sp>
      <p:pic>
        <p:nvPicPr>
          <p:cNvPr id="8" name="图片 7" descr="logo透明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444208" y="0"/>
            <a:ext cx="2496393" cy="676234"/>
          </a:xfrm>
          <a:prstGeom prst="rect">
            <a:avLst/>
          </a:prstGeom>
        </p:spPr>
      </p:pic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C874-D36F-4D96-B067-F15722FBB2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ce.com.cn/cn/sspz/nsqh/H770223index_1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b="1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尿素与尿素期货</a:t>
            </a:r>
            <a:endParaRPr lang="zh-CN" altLang="en-US" sz="7200" b="1" dirty="0">
              <a:latin typeface="阿里巴巴普惠体 L" pitchFamily="18" charset="-122"/>
              <a:ea typeface="阿里巴巴普惠体 L" pitchFamily="18" charset="-122"/>
              <a:cs typeface="阿里巴巴普惠体 L" pitchFamily="18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altLang="zh-CN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                                </a:t>
            </a:r>
          </a:p>
          <a:p>
            <a:pPr algn="r"/>
            <a:r>
              <a:rPr lang="en-US" altLang="zh-CN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                                     </a:t>
            </a:r>
            <a:r>
              <a:rPr lang="zh-CN" altLang="en-US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交易风控部编制</a:t>
            </a:r>
            <a:r>
              <a:rPr lang="en-US" altLang="zh-CN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2019</a:t>
            </a:r>
            <a:r>
              <a:rPr lang="zh-CN" altLang="en-US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年</a:t>
            </a:r>
            <a:r>
              <a:rPr lang="en-US" altLang="zh-CN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8</a:t>
            </a:r>
            <a:r>
              <a:rPr lang="zh-CN" altLang="en-US" sz="2800" smtClean="0">
                <a:solidFill>
                  <a:schemeClr val="tx1"/>
                </a:solidFill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月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尿素价格走势及其特点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尿素产品集周期性、季节性、地区性等供需矛盾于一身，兼具农业和工业概念，与能源密切相关，其价格受到原材料、供需结构变化、经济运行周期、国际市场变动等多重因素影响，波动较为频繁。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pic>
        <p:nvPicPr>
          <p:cNvPr id="4" name="图片 3" descr="1a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429000"/>
            <a:ext cx="6264696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尿素的淡季储备情况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为了解决化肥常年生产，淡季使用的矛盾，平抑化肥价格波动，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2004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年底我国开始实施中央和地方两级的化肥淡季储备，淡储化肥以尿素和磷酸二胺为主。淡储时间从当年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月份至次年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3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月份。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3573014"/>
          <a:ext cx="7992888" cy="2736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zh-CN" altLang="en-US" smtClean="0"/>
                        <a:t>时间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mtClean="0"/>
                        <a:t>淡储化肥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mtClean="0"/>
                        <a:t>尿素储备量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mtClean="0"/>
                        <a:t>尿素占比</a:t>
                      </a:r>
                      <a:endParaRPr lang="zh-CN" altLang="en-US"/>
                    </a:p>
                  </a:txBody>
                  <a:tcPr anchor="ctr"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2015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1300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500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38%</a:t>
                      </a:r>
                      <a:endParaRPr lang="zh-CN" altLang="en-US"/>
                    </a:p>
                  </a:txBody>
                  <a:tcPr anchor="ctr"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2016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1200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391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33%</a:t>
                      </a:r>
                      <a:endParaRPr lang="zh-CN" altLang="en-US"/>
                    </a:p>
                  </a:txBody>
                  <a:tcPr anchor="ctr"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2017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1330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500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38%</a:t>
                      </a:r>
                      <a:endParaRPr lang="zh-CN" altLang="en-US"/>
                    </a:p>
                  </a:txBody>
                  <a:tcPr anchor="ctr"/>
                </a:tc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2018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1000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415</a:t>
                      </a:r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mtClean="0"/>
                        <a:t>42%</a:t>
                      </a:r>
                      <a:endParaRPr lang="zh-CN" altLang="en-US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755576" y="3068960"/>
            <a:ext cx="7772400" cy="1362075"/>
          </a:xfrm>
        </p:spPr>
        <p:txBody>
          <a:bodyPr/>
          <a:lstStyle/>
          <a:p>
            <a:pPr algn="ctr"/>
            <a:r>
              <a:rPr lang="en-US" altLang="zh-CN" sz="3600" b="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PART </a:t>
            </a:r>
            <a:r>
              <a:rPr lang="en-US" altLang="zh-CN" sz="3600" b="0" smtClean="0"/>
              <a:t>Ⅱ </a:t>
            </a:r>
            <a:r>
              <a:rPr lang="zh-CN" altLang="en-US" sz="3600" b="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尿素期货基础知识</a:t>
            </a:r>
            <a: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/>
            </a:r>
            <a:b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</a:b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0" y="620688"/>
          <a:ext cx="9144000" cy="6409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006"/>
                <a:gridCol w="7135994"/>
              </a:tblGrid>
              <a:tr h="432048">
                <a:tc gridSpan="2"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尿素期货合约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交易品种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尿素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交易单位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20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吨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手 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报价单位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元（人民币）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吨 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最小变动价位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元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吨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5453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每日价格波动限制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上一交易日结算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价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±4%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及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《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郑州商品交易所期货交易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风险控制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管理办法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》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相关规定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最低交易保证金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合约价值</a:t>
                      </a:r>
                      <a:r>
                        <a:rPr lang="zh-CN" altLang="en-US" sz="1600" smtClean="0">
                          <a:latin typeface="+mn-ea"/>
                          <a:ea typeface="+mn-ea"/>
                        </a:rPr>
                        <a:t>的 </a:t>
                      </a:r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5% 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合约交割月份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1-12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月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61790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交易时间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每周一至周五（北京时间法定节假日除外） 上午 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00-11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，下午 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30-3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00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及交易所规定的其他 交易时间 最后交易日上午 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00-11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30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最后交易日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合约交割月份的第 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10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个交易日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最后交割日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合约交割月份的第 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12 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个交易日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交割品级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见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《</a:t>
                      </a:r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郑州商品交易所期货交割细则</a:t>
                      </a:r>
                      <a:r>
                        <a:rPr lang="en-US" altLang="zh-CN" sz="1600" dirty="0" smtClean="0">
                          <a:latin typeface="+mn-ea"/>
                          <a:ea typeface="+mn-ea"/>
                        </a:rPr>
                        <a:t>》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交割地点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交易所指定交割仓库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交割方式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实物交割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交易代码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smtClean="0">
                          <a:latin typeface="+mn-ea"/>
                          <a:ea typeface="+mn-ea"/>
                        </a:rPr>
                        <a:t>UR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772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上市交易所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 smtClean="0">
                          <a:latin typeface="+mn-ea"/>
                          <a:ea typeface="+mn-ea"/>
                        </a:rPr>
                        <a:t>郑州商品交易所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期货合约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-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保证金制度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自合约挂牌至交割月前一个月第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15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个日历日保证金为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5%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自交割月前一个月第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16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个日历日至交割月前一个月最后一个日历日保证金为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交割月保证金为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</a:p>
          <a:p>
            <a:endParaRPr lang="en-US" altLang="zh-CN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endParaRPr lang="zh-CN" altLang="en-US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尿素期货合约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-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持仓限额制度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568953" cy="4618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048"/>
                <a:gridCol w="3640472"/>
                <a:gridCol w="3888433"/>
              </a:tblGrid>
              <a:tr h="503510">
                <a:tc gridSpan="3"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自合约挂牌至交割月前一个月第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15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个日历日期间限仓标准（单位：手）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品种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期货合约单边持仓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非期货公司会员及客户最大单边持仓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/>
                </a:tc>
              </a:tr>
              <a:tr h="504056">
                <a:tc rowSpan="2"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尿素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单边持仓＜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10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万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10000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</a:tr>
              <a:tr h="5040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单边持仓≥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10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万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单边持仓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×10%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</a:tr>
              <a:tr h="50405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自交割月前一个月第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16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个日历日至交割月限仓标准（单位：手）</a:t>
                      </a:r>
                    </a:p>
                  </a:txBody>
                  <a:tcPr anchor="ctr" anchorCtr="1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4056">
                <a:tc rowSpan="3"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品种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非期货公司会员及客户最大单边持仓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93256">
                <a:tc vMerge="1">
                  <a:txBody>
                    <a:bodyPr/>
                    <a:lstStyle/>
                    <a:p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自交割月前一个月第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16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个日历日至交割月前一个月最后一个日历日期间的交易日。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交割月份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</a:tr>
              <a:tr h="586864">
                <a:tc vMerge="1">
                  <a:txBody>
                    <a:bodyPr/>
                    <a:lstStyle/>
                    <a:p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（自然人客户限仓为</a:t>
                      </a:r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0</a:t>
                      </a:r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）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</a:tr>
              <a:tr h="514856">
                <a:tc>
                  <a:txBody>
                    <a:bodyPr/>
                    <a:lstStyle/>
                    <a:p>
                      <a:r>
                        <a:rPr lang="zh-CN" altLang="en-US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尿素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3000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latin typeface="阿里巴巴普惠体 R" pitchFamily="18" charset="-122"/>
                          <a:ea typeface="阿里巴巴普惠体 R" pitchFamily="18" charset="-122"/>
                          <a:cs typeface="阿里巴巴普惠体 R" pitchFamily="18" charset="-122"/>
                        </a:rPr>
                        <a:t>1000</a:t>
                      </a:r>
                      <a:endParaRPr lang="zh-CN" altLang="en-US">
                        <a:latin typeface="阿里巴巴普惠体 R" pitchFamily="18" charset="-122"/>
                        <a:ea typeface="阿里巴巴普惠体 R" pitchFamily="18" charset="-122"/>
                        <a:cs typeface="阿里巴巴普惠体 R" pitchFamily="18" charset="-122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尿素期货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-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交割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641379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交割单位：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吨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交割品级：符合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《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中华人民共和国国家标准尿素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》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农业用优等品质量指标的中小颗粒。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仓单有效期：尿素仓库仓单和厂库仓单有效期最长为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4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个月。每年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月、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6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月、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10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月第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12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个交易日（不含该日）之前注册的厂库和仓库标准仓单应当在当月的第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15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个交易日（不含该日）之前全部注销。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4008" y="5373216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交易风控部编制</a:t>
            </a:r>
            <a:r>
              <a:rPr lang="en-US" altLang="zh-CN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           2019</a:t>
            </a:r>
            <a:r>
              <a:rPr lang="zh-CN" altLang="en-US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年</a:t>
            </a:r>
            <a:r>
              <a:rPr lang="en-US" altLang="zh-CN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8</a:t>
            </a:r>
            <a:r>
              <a:rPr lang="zh-CN" altLang="en-US" sz="2600" smtClean="0">
                <a:latin typeface="阿里巴巴普惠体 L" pitchFamily="18" charset="-122"/>
                <a:ea typeface="阿里巴巴普惠体 L" pitchFamily="18" charset="-122"/>
                <a:cs typeface="阿里巴巴普惠体 L" pitchFamily="18" charset="-122"/>
              </a:rPr>
              <a:t>月</a:t>
            </a:r>
          </a:p>
          <a:p>
            <a:endParaRPr lang="zh-CN" altLang="en-US" sz="12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211960" y="3284984"/>
            <a:ext cx="2314600" cy="7200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4400" smtClean="0"/>
              <a:t>End</a:t>
            </a:r>
            <a:endParaRPr lang="zh-CN" altLang="en-US" sz="4400"/>
          </a:p>
        </p:txBody>
      </p:sp>
      <p:sp>
        <p:nvSpPr>
          <p:cNvPr id="6" name="TextBox 5"/>
          <p:cNvSpPr txBox="1"/>
          <p:nvPr/>
        </p:nvSpPr>
        <p:spPr>
          <a:xfrm>
            <a:off x="683568" y="472514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  <a:hlinkClick r:id="rId2"/>
              </a:rPr>
              <a:t>尿素期货合约交易所规则链接</a:t>
            </a:r>
            <a:endParaRPr lang="zh-CN" altLang="en-US" sz="20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240360"/>
          </a:xfrm>
        </p:spPr>
        <p:txBody>
          <a:bodyPr/>
          <a:lstStyle/>
          <a:p>
            <a:r>
              <a:rPr lang="en-US" altLang="zh-CN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PART </a:t>
            </a:r>
            <a:r>
              <a:rPr lang="en-US" altLang="zh-CN" smtClean="0"/>
              <a:t>Ⅰ </a:t>
            </a:r>
            <a: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尿素简介</a:t>
            </a:r>
            <a:endParaRPr lang="en-US" altLang="zh-CN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en-US" altLang="zh-CN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PART </a:t>
            </a:r>
            <a:r>
              <a:rPr lang="en-US" altLang="zh-CN" smtClean="0"/>
              <a:t>Ⅱ </a:t>
            </a:r>
            <a:r>
              <a:rPr lang="zh-CN" altLang="en-US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尿素期货基础知识</a:t>
            </a:r>
            <a:endParaRPr lang="zh-CN" altLang="en-US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PART</a:t>
            </a:r>
            <a:r>
              <a:rPr lang="en-US" altLang="zh-CN" sz="3600" b="0" smtClean="0">
                <a:latin typeface="+mn-lt"/>
                <a:ea typeface="+mn-ea"/>
                <a:cs typeface="+mn-cs"/>
              </a:rPr>
              <a:t> Ⅰ </a:t>
            </a:r>
            <a:r>
              <a:rPr lang="zh-CN" altLang="en-US" sz="3600" b="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尿素简介</a:t>
            </a:r>
            <a:endParaRPr lang="zh-CN" altLang="en-US" sz="3600" b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尿素的地位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445224"/>
          </a:xfrm>
        </p:spPr>
        <p:txBody>
          <a:bodyPr>
            <a:normAutofit lnSpcReduction="10000"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我国是世界上第一大尿素生产国和消费国，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2018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年我国尿素产量为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5206.7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万吨，工农业消费总量为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5087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万吨，分别占全球比重分别为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26.3%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27.35%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尿素在我国是最常用的氮肥，也是最大的化肥品种。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pPr>
              <a:buNone/>
            </a:pPr>
            <a:r>
              <a:rPr lang="en-US" altLang="zh-CN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              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氮肥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63.3%</a:t>
            </a: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化肥     磷肥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21%</a:t>
            </a:r>
          </a:p>
          <a:p>
            <a:pPr>
              <a:buNone/>
            </a:pP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                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钾肥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73.%</a:t>
            </a:r>
          </a:p>
          <a:p>
            <a:pPr>
              <a:buNone/>
            </a:pP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                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66.4%   </a:t>
            </a:r>
          </a:p>
          <a:p>
            <a:pPr>
              <a:buNone/>
            </a:pP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    氮肥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pPr>
              <a:buNone/>
            </a:pP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                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其他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33.6%</a:t>
            </a:r>
          </a:p>
          <a:p>
            <a:pPr>
              <a:buNone/>
            </a:pPr>
            <a:endParaRPr lang="en-US" altLang="zh-CN" sz="2800" smtClean="0"/>
          </a:p>
          <a:p>
            <a:pPr>
              <a:buNone/>
            </a:pPr>
            <a:endParaRPr lang="en-US" altLang="zh-CN" sz="2800" smtClean="0"/>
          </a:p>
          <a:p>
            <a:pPr>
              <a:buNone/>
            </a:pPr>
            <a:endParaRPr lang="en-US" altLang="zh-CN" sz="2800" smtClean="0"/>
          </a:p>
          <a:p>
            <a:pPr>
              <a:buNone/>
            </a:pPr>
            <a:endParaRPr lang="zh-CN" altLang="en-US" sz="2800" smtClean="0"/>
          </a:p>
        </p:txBody>
      </p:sp>
      <p:sp>
        <p:nvSpPr>
          <p:cNvPr id="6" name="左大括号 5"/>
          <p:cNvSpPr/>
          <p:nvPr/>
        </p:nvSpPr>
        <p:spPr>
          <a:xfrm>
            <a:off x="1547664" y="3717032"/>
            <a:ext cx="360040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左大括号 6"/>
          <p:cNvSpPr/>
          <p:nvPr/>
        </p:nvSpPr>
        <p:spPr>
          <a:xfrm>
            <a:off x="1619672" y="5157192"/>
            <a:ext cx="288032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尿素生产原料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我国尿素生产以煤和天然气为主，其中头尿素产能约占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72%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，气头尿素产能约占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25%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，剩余少部分产能以焦炉气为原料。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endParaRPr lang="en-US" altLang="zh-CN" smtClean="0"/>
          </a:p>
          <a:p>
            <a:endParaRPr lang="en-US" altLang="zh-CN" smtClean="0"/>
          </a:p>
          <a:p>
            <a:endParaRPr lang="zh-CN" altLang="en-US"/>
          </a:p>
        </p:txBody>
      </p:sp>
      <p:graphicFrame>
        <p:nvGraphicFramePr>
          <p:cNvPr id="6" name="图表 5"/>
          <p:cNvGraphicFramePr/>
          <p:nvPr/>
        </p:nvGraphicFramePr>
        <p:xfrm>
          <a:off x="1907704" y="3068960"/>
          <a:ext cx="5015880" cy="319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尿素产能产量分布情况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我国尿素产量和产能分布大体一致，主要集中在华北、西北、华东及西南地区。主产省有河南、山东、山西、新疆、内蒙古等地。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827584" y="3068960"/>
          <a:ext cx="4583832" cy="327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尿素行业集中度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我国尿素行业产能较为集中，全国共有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123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家尿素生产企业，其中有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23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家产能在百万吨以上，产能总和达到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3616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万吨，占全国总产能的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46.36%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尿素消费情况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我国是世界最大的尿素消费国，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2018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年总消费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5087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万吨，其中农业领域消费量为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3001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万吨占比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59%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，工业领域消费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2086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万吨，占比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41%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。农业主要用于玉米、水稻等大田农作物的直接施用，工业主要用于复合肥、三氯氰胺、气脱硝等精细化工领域。</a:t>
            </a:r>
            <a:endParaRPr lang="en-US" altLang="zh-CN" sz="2800" smtClean="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主要消费排名前十的地区分别为：山东、河南、江苏、湖北、四川、安徽、新疆、内蒙古和湖南。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尿素进出口情况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我国尿素出口量较少，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2018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年出口总量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246.2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万吨，仅占全国总产量的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4.7%</a:t>
            </a:r>
            <a:r>
              <a:rPr lang="zh-CN" altLang="en-US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，同比减少</a:t>
            </a:r>
            <a:r>
              <a:rPr lang="en-US" altLang="zh-CN" sz="2800" smtClean="0">
                <a:latin typeface="阿里巴巴普惠体 R" pitchFamily="18" charset="-122"/>
                <a:ea typeface="阿里巴巴普惠体 R" pitchFamily="18" charset="-122"/>
                <a:cs typeface="阿里巴巴普惠体 R" pitchFamily="18" charset="-122"/>
              </a:rPr>
              <a:t>47.1%</a:t>
            </a:r>
            <a:endParaRPr lang="zh-CN" altLang="en-US" sz="2800">
              <a:latin typeface="阿里巴巴普惠体 R" pitchFamily="18" charset="-122"/>
              <a:ea typeface="阿里巴巴普惠体 R" pitchFamily="18" charset="-122"/>
              <a:cs typeface="阿里巴巴普惠体 R" pitchFamily="18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982</Words>
  <Application>Microsoft Office PowerPoint</Application>
  <PresentationFormat>全屏显示(4:3)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尿素与尿素期货</vt:lpstr>
      <vt:lpstr>幻灯片 2</vt:lpstr>
      <vt:lpstr>PART Ⅰ 尿素简介</vt:lpstr>
      <vt:lpstr>尿素的地位</vt:lpstr>
      <vt:lpstr>尿素生产原料</vt:lpstr>
      <vt:lpstr>尿素产能产量分布情况</vt:lpstr>
      <vt:lpstr>尿素行业集中度</vt:lpstr>
      <vt:lpstr>尿素消费情况</vt:lpstr>
      <vt:lpstr>尿素进出口情况</vt:lpstr>
      <vt:lpstr>尿素价格走势及其特点</vt:lpstr>
      <vt:lpstr>尿素的淡季储备情况</vt:lpstr>
      <vt:lpstr>PART Ⅱ 尿素期货基础知识 </vt:lpstr>
      <vt:lpstr>幻灯片 13</vt:lpstr>
      <vt:lpstr>尿素期货合约-保证金制度</vt:lpstr>
      <vt:lpstr>尿素期货合约-持仓限额制度</vt:lpstr>
      <vt:lpstr>尿素期货-交割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相册</dc:title>
  <dc:creator>mazengwei</dc:creator>
  <cp:lastModifiedBy>mazengwei</cp:lastModifiedBy>
  <cp:revision>58</cp:revision>
  <dcterms:created xsi:type="dcterms:W3CDTF">2018-10-31T06:49:31Z</dcterms:created>
  <dcterms:modified xsi:type="dcterms:W3CDTF">2019-08-12T02:58:35Z</dcterms:modified>
</cp:coreProperties>
</file>