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87" r:id="rId3"/>
    <p:sldId id="288" r:id="rId4"/>
    <p:sldId id="301" r:id="rId5"/>
    <p:sldId id="290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297" r:id="rId14"/>
    <p:sldId id="260" r:id="rId15"/>
    <p:sldId id="309" r:id="rId16"/>
    <p:sldId id="298" r:id="rId17"/>
    <p:sldId id="300" r:id="rId18"/>
    <p:sldId id="285" r:id="rId19"/>
  </p:sldIdLst>
  <p:sldSz cx="9144000" cy="6858000" type="screen4x3"/>
  <p:notesSz cx="6858000" cy="9144000"/>
  <p:photoAlbum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48E1-CEB0-4DF2-848C-32CA2AD654A6}" type="datetimeFigureOut">
              <a:rPr lang="zh-CN" altLang="en-US" smtClean="0"/>
              <a:pPr/>
              <a:t>2019-08-12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874-D36F-4D96-B067-F15722FBB2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48E1-CEB0-4DF2-848C-32CA2AD654A6}" type="datetimeFigureOut">
              <a:rPr lang="zh-CN" altLang="en-US" smtClean="0"/>
              <a:pPr/>
              <a:t>2019-08-12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874-D36F-4D96-B067-F15722FBB2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48E1-CEB0-4DF2-848C-32CA2AD654A6}" type="datetimeFigureOut">
              <a:rPr lang="zh-CN" altLang="en-US" smtClean="0"/>
              <a:pPr/>
              <a:t>2019-08-12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874-D36F-4D96-B067-F15722FBB2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48E1-CEB0-4DF2-848C-32CA2AD654A6}" type="datetimeFigureOut">
              <a:rPr lang="zh-CN" altLang="en-US" smtClean="0"/>
              <a:pPr/>
              <a:t>2019-08-12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874-D36F-4D96-B067-F15722FBB2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48E1-CEB0-4DF2-848C-32CA2AD654A6}" type="datetimeFigureOut">
              <a:rPr lang="zh-CN" altLang="en-US" smtClean="0"/>
              <a:pPr/>
              <a:t>2019-08-12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874-D36F-4D96-B067-F15722FBB2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48E1-CEB0-4DF2-848C-32CA2AD654A6}" type="datetimeFigureOut">
              <a:rPr lang="zh-CN" altLang="en-US" smtClean="0"/>
              <a:pPr/>
              <a:t>2019-08-12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874-D36F-4D96-B067-F15722FBB2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48E1-CEB0-4DF2-848C-32CA2AD654A6}" type="datetimeFigureOut">
              <a:rPr lang="zh-CN" altLang="en-US" smtClean="0"/>
              <a:pPr/>
              <a:t>2019-08-12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874-D36F-4D96-B067-F15722FBB2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48E1-CEB0-4DF2-848C-32CA2AD654A6}" type="datetimeFigureOut">
              <a:rPr lang="zh-CN" altLang="en-US" smtClean="0"/>
              <a:pPr/>
              <a:t>2019-08-12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874-D36F-4D96-B067-F15722FBB2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48E1-CEB0-4DF2-848C-32CA2AD654A6}" type="datetimeFigureOut">
              <a:rPr lang="zh-CN" altLang="en-US" smtClean="0"/>
              <a:pPr/>
              <a:t>2019-08-12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874-D36F-4D96-B067-F15722FBB2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48E1-CEB0-4DF2-848C-32CA2AD654A6}" type="datetimeFigureOut">
              <a:rPr lang="zh-CN" altLang="en-US" smtClean="0"/>
              <a:pPr/>
              <a:t>2019-08-12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874-D36F-4D96-B067-F15722FBB2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48E1-CEB0-4DF2-848C-32CA2AD654A6}" type="datetimeFigureOut">
              <a:rPr lang="zh-CN" altLang="en-US" smtClean="0"/>
              <a:pPr/>
              <a:t>2019-08-12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874-D36F-4D96-B067-F15722FBB2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2348880"/>
            <a:ext cx="8229600" cy="3777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048E1-CEB0-4DF2-848C-32CA2AD654A6}" type="datetimeFigureOut">
              <a:rPr lang="zh-CN" altLang="en-US" smtClean="0"/>
              <a:pPr/>
              <a:t>2019-08-12</a:t>
            </a:fld>
            <a:endParaRPr lang="zh-CN" altLang="en-US"/>
          </a:p>
        </p:txBody>
      </p:sp>
      <p:pic>
        <p:nvPicPr>
          <p:cNvPr id="8" name="图片 7" descr="logo透明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6444208" y="0"/>
            <a:ext cx="2496393" cy="676234"/>
          </a:xfrm>
          <a:prstGeom prst="rect">
            <a:avLst/>
          </a:prstGeom>
        </p:spPr>
      </p:pic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7C874-D36F-4D96-B067-F15722FBB2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hfe.com.cn/products/n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6000" b="1" smtClean="0">
                <a:latin typeface="阿里巴巴普惠体 L" pitchFamily="18" charset="-122"/>
                <a:ea typeface="阿里巴巴普惠体 L" pitchFamily="18" charset="-122"/>
                <a:cs typeface="阿里巴巴普惠体 L" pitchFamily="18" charset="-122"/>
              </a:rPr>
              <a:t>二十号胶期货简介</a:t>
            </a:r>
            <a:endParaRPr lang="zh-CN" altLang="en-US" sz="6000" b="1" dirty="0">
              <a:latin typeface="阿里巴巴普惠体 L" pitchFamily="18" charset="-122"/>
              <a:ea typeface="阿里巴巴普惠体 L" pitchFamily="18" charset="-122"/>
              <a:cs typeface="阿里巴巴普惠体 L" pitchFamily="18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altLang="zh-CN" dirty="0" smtClean="0">
                <a:solidFill>
                  <a:schemeClr val="tx1"/>
                </a:solidFill>
                <a:latin typeface="阿里巴巴普惠体 L" pitchFamily="18" charset="-122"/>
                <a:ea typeface="阿里巴巴普惠体 L" pitchFamily="18" charset="-122"/>
                <a:cs typeface="阿里巴巴普惠体 L" pitchFamily="18" charset="-122"/>
              </a:rPr>
              <a:t>                                       </a:t>
            </a:r>
          </a:p>
          <a:p>
            <a:pPr algn="r"/>
            <a:r>
              <a:rPr lang="en-US" altLang="zh-CN" sz="2800" smtClean="0">
                <a:solidFill>
                  <a:schemeClr val="tx1"/>
                </a:solidFill>
                <a:latin typeface="阿里巴巴普惠体 L" pitchFamily="18" charset="-122"/>
                <a:ea typeface="阿里巴巴普惠体 L" pitchFamily="18" charset="-122"/>
                <a:cs typeface="阿里巴巴普惠体 L" pitchFamily="18" charset="-122"/>
              </a:rPr>
              <a:t>                                          </a:t>
            </a:r>
            <a:r>
              <a:rPr lang="zh-CN" altLang="en-US" sz="2800" smtClean="0">
                <a:solidFill>
                  <a:schemeClr val="tx1"/>
                </a:solidFill>
                <a:latin typeface="阿里巴巴普惠体 L" pitchFamily="18" charset="-122"/>
                <a:ea typeface="阿里巴巴普惠体 L" pitchFamily="18" charset="-122"/>
                <a:cs typeface="阿里巴巴普惠体 L" pitchFamily="18" charset="-122"/>
              </a:rPr>
              <a:t>交易</a:t>
            </a:r>
            <a:r>
              <a:rPr lang="zh-CN" altLang="en-US" sz="2800" smtClean="0">
                <a:solidFill>
                  <a:schemeClr val="tx1"/>
                </a:solidFill>
                <a:latin typeface="阿里巴巴普惠体 L" pitchFamily="18" charset="-122"/>
                <a:ea typeface="阿里巴巴普惠体 L" pitchFamily="18" charset="-122"/>
                <a:cs typeface="阿里巴巴普惠体 L" pitchFamily="18" charset="-122"/>
              </a:rPr>
              <a:t>风控部编制</a:t>
            </a:r>
            <a:r>
              <a:rPr lang="en-US" altLang="zh-CN" sz="2800" dirty="0" smtClean="0">
                <a:solidFill>
                  <a:schemeClr val="tx1"/>
                </a:solidFill>
                <a:latin typeface="阿里巴巴普惠体 L" pitchFamily="18" charset="-122"/>
                <a:ea typeface="阿里巴巴普惠体 L" pitchFamily="18" charset="-122"/>
                <a:cs typeface="阿里巴巴普惠体 L" pitchFamily="18" charset="-122"/>
              </a:rPr>
              <a:t>       2019</a:t>
            </a:r>
            <a:r>
              <a:rPr lang="zh-CN" altLang="en-US" sz="2800" dirty="0" smtClean="0">
                <a:solidFill>
                  <a:schemeClr val="tx1"/>
                </a:solidFill>
                <a:latin typeface="阿里巴巴普惠体 L" pitchFamily="18" charset="-122"/>
                <a:ea typeface="阿里巴巴普惠体 L" pitchFamily="18" charset="-122"/>
                <a:cs typeface="阿里巴巴普惠体 L" pitchFamily="18" charset="-122"/>
              </a:rPr>
              <a:t>年</a:t>
            </a:r>
            <a:r>
              <a:rPr lang="en-US" altLang="zh-CN" sz="2800" dirty="0" smtClean="0">
                <a:solidFill>
                  <a:schemeClr val="tx1"/>
                </a:solidFill>
                <a:latin typeface="阿里巴巴普惠体 L" pitchFamily="18" charset="-122"/>
                <a:ea typeface="阿里巴巴普惠体 L" pitchFamily="18" charset="-122"/>
                <a:cs typeface="阿里巴巴普惠体 L" pitchFamily="18" charset="-122"/>
              </a:rPr>
              <a:t>8</a:t>
            </a:r>
            <a:r>
              <a:rPr lang="zh-CN" altLang="en-US" sz="2800" dirty="0" smtClean="0">
                <a:solidFill>
                  <a:schemeClr val="tx1"/>
                </a:solidFill>
                <a:latin typeface="阿里巴巴普惠体 L" pitchFamily="18" charset="-122"/>
                <a:ea typeface="阿里巴巴普惠体 L" pitchFamily="18" charset="-122"/>
                <a:cs typeface="阿里巴巴普惠体 L" pitchFamily="18" charset="-122"/>
              </a:rPr>
              <a:t>月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720080"/>
          </a:xfrm>
        </p:spPr>
        <p:txBody>
          <a:bodyPr>
            <a:normAutofit/>
          </a:bodyPr>
          <a:lstStyle/>
          <a:p>
            <a:pPr algn="l"/>
            <a:r>
              <a:rPr lang="zh-CN" altLang="en-US" sz="32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我国二十号胶市场概况</a:t>
            </a:r>
            <a:r>
              <a:rPr lang="en-US" altLang="zh-CN" sz="32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—</a:t>
            </a:r>
            <a:r>
              <a:rPr lang="zh-CN" altLang="en-US" sz="32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消费情况</a:t>
            </a:r>
            <a:endParaRPr lang="zh-CN" altLang="en-US" sz="32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我国轮胎工业的快速发展带动了天然橡胶消费的快速增长。目前，我国是全球第一大天然橡胶消费国、第一大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20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号胶消费国和第一大 轮胎生产国。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2018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年，我国表观消费天然橡胶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600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多万吨，其中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20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号胶约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450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万 吨，占比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70%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。</a:t>
            </a:r>
            <a:endParaRPr lang="zh-CN" altLang="en-US" sz="280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576064"/>
          </a:xfrm>
        </p:spPr>
        <p:txBody>
          <a:bodyPr>
            <a:noAutofit/>
          </a:bodyPr>
          <a:lstStyle/>
          <a:p>
            <a:pPr algn="l"/>
            <a:r>
              <a:rPr lang="zh-CN" altLang="en-US" sz="32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我国二十号胶市场概况</a:t>
            </a:r>
            <a:r>
              <a:rPr lang="en-US" altLang="zh-CN" sz="32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—</a:t>
            </a:r>
            <a:r>
              <a:rPr lang="zh-CN" altLang="en-US" sz="32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贸易流通情况</a:t>
            </a:r>
            <a:endParaRPr lang="zh-CN" altLang="en-US" sz="320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</p:spPr>
        <p:txBody>
          <a:bodyPr>
            <a:normAutofit/>
          </a:bodyPr>
          <a:lstStyle/>
          <a:p>
            <a:r>
              <a:rPr lang="zh-CN" altLang="en-US" sz="24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我国天然橡胶主要依赖于进口。据海关总署统计，</a:t>
            </a:r>
            <a:r>
              <a:rPr lang="en-US" altLang="zh-CN" sz="24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2018</a:t>
            </a:r>
            <a:r>
              <a:rPr lang="zh-CN" altLang="en-US" sz="24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年我国进口天然橡胶 </a:t>
            </a:r>
            <a:r>
              <a:rPr lang="en-US" altLang="zh-CN" sz="24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566</a:t>
            </a:r>
            <a:r>
              <a:rPr lang="zh-CN" altLang="en-US" sz="24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万吨，其中</a:t>
            </a:r>
            <a:r>
              <a:rPr lang="en-US" altLang="zh-CN" sz="24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20</a:t>
            </a:r>
            <a:r>
              <a:rPr lang="zh-CN" altLang="en-US" sz="24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号胶进口量约</a:t>
            </a:r>
            <a:r>
              <a:rPr lang="en-US" altLang="zh-CN" sz="24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440</a:t>
            </a:r>
            <a:r>
              <a:rPr lang="zh-CN" altLang="en-US" sz="24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万吨（含混合胶、复合胶），占比约</a:t>
            </a:r>
            <a:r>
              <a:rPr lang="en-US" altLang="zh-CN" sz="24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78%</a:t>
            </a:r>
            <a:r>
              <a:rPr lang="zh-CN" altLang="en-US" sz="24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。 我国进口的天然橡胶主要来自于泰国、马来西亚和印度尼西亚，三国占进口量的 </a:t>
            </a:r>
            <a:r>
              <a:rPr lang="en-US" altLang="zh-CN" sz="24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75%</a:t>
            </a:r>
            <a:r>
              <a:rPr lang="zh-CN" altLang="en-US" sz="24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；其中，我国进口的</a:t>
            </a:r>
            <a:r>
              <a:rPr lang="en-US" altLang="zh-CN" sz="24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20</a:t>
            </a:r>
            <a:r>
              <a:rPr lang="zh-CN" altLang="en-US" sz="24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号胶也主要来自于这三个国家，占进口量的</a:t>
            </a:r>
            <a:r>
              <a:rPr lang="en-US" altLang="zh-CN" sz="24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77%</a:t>
            </a:r>
            <a:r>
              <a:rPr lang="zh-CN" altLang="en-US" sz="24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。</a:t>
            </a:r>
            <a:endParaRPr lang="en-US" altLang="zh-CN" sz="2400" smtClean="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  <a:p>
            <a:r>
              <a:rPr lang="zh-CN" altLang="en-US" sz="24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现货贸易流向主要从泰国、马来西亚、印度尼西亚等东 南亚国家流向我国沿海地区，一部分制成轮胎再出口，另一部分由沿海向内陆分 散。青岛、上海、杭州、宁波、天津、南京等为我国</a:t>
            </a:r>
            <a:r>
              <a:rPr lang="en-US" altLang="zh-CN" sz="24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20</a:t>
            </a:r>
            <a:r>
              <a:rPr lang="zh-CN" altLang="en-US" sz="24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号胶进口的主要口岸。</a:t>
            </a:r>
            <a:endParaRPr lang="en-US" altLang="zh-CN" sz="2400" smtClean="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  <a:p>
            <a:r>
              <a:rPr lang="zh-CN" altLang="en-US" sz="24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从进口贸易方式来看，我国</a:t>
            </a:r>
            <a:r>
              <a:rPr lang="en-US" altLang="zh-CN" sz="24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20</a:t>
            </a:r>
            <a:r>
              <a:rPr lang="zh-CN" altLang="en-US" sz="24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号胶主要按保税贸易方式进口。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576064"/>
          </a:xfrm>
        </p:spPr>
        <p:txBody>
          <a:bodyPr>
            <a:noAutofit/>
          </a:bodyPr>
          <a:lstStyle/>
          <a:p>
            <a:pPr algn="l"/>
            <a:r>
              <a:rPr lang="zh-CN" altLang="en-US" sz="32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二十号胶价格影响因素</a:t>
            </a:r>
            <a:endParaRPr lang="zh-CN" altLang="en-US" sz="320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天然橡胶兼具农产品、工业品与金融属性。影响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20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号胶价格的因素较多， 如国际供求情况、国内供求情况、国内外的经济大环境、主要用胶行业的发展情 况、合成橡胶的生产及应用情况、自然因素、汇率变动因素和政策因素等。</a:t>
            </a:r>
            <a:endParaRPr lang="zh-CN" altLang="en-US" sz="280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755576" y="3068960"/>
            <a:ext cx="7772400" cy="1362075"/>
          </a:xfrm>
        </p:spPr>
        <p:txBody>
          <a:bodyPr/>
          <a:lstStyle/>
          <a:p>
            <a:pPr algn="ctr"/>
            <a:r>
              <a:rPr lang="en-US" altLang="zh-CN" sz="3600" b="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PART </a:t>
            </a:r>
            <a:r>
              <a:rPr lang="en-US" altLang="zh-CN" sz="3600" b="0" smtClean="0"/>
              <a:t>Ⅱ </a:t>
            </a:r>
            <a:r>
              <a:rPr lang="zh-CN" altLang="en-US" sz="3600" b="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二十号胶期货基础知识</a:t>
            </a:r>
            <a:r>
              <a:rPr lang="zh-CN" altLang="en-US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/>
            </a:r>
            <a:br>
              <a:rPr lang="zh-CN" altLang="en-US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</a:br>
            <a:endParaRPr lang="zh-CN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0" y="620688"/>
          <a:ext cx="9144000" cy="6596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8006"/>
                <a:gridCol w="7135994"/>
              </a:tblGrid>
              <a:tr h="432048">
                <a:tc gridSpan="2">
                  <a:txBody>
                    <a:bodyPr/>
                    <a:lstStyle/>
                    <a:p>
                      <a:pPr algn="l"/>
                      <a:r>
                        <a:rPr lang="zh-CN" altLang="en-US" sz="1600" smtClean="0">
                          <a:latin typeface="+mn-ea"/>
                          <a:ea typeface="+mn-ea"/>
                        </a:rPr>
                        <a:t>二十号胶期货合约</a:t>
                      </a:r>
                      <a:r>
                        <a:rPr lang="en-US" altLang="zh-CN" sz="1600" smtClean="0">
                          <a:latin typeface="+mn-ea"/>
                          <a:ea typeface="+mn-ea"/>
                        </a:rPr>
                        <a:t>——</a:t>
                      </a:r>
                      <a:r>
                        <a:rPr lang="zh-CN" altLang="en-US" sz="1600" smtClean="0">
                          <a:latin typeface="+mn-ea"/>
                          <a:ea typeface="+mn-ea"/>
                        </a:rPr>
                        <a:t>（采</a:t>
                      </a:r>
                      <a:r>
                        <a:rPr lang="zh-CN" altLang="en-US" sz="1600" smtClean="0"/>
                        <a:t>用“国际平台、净价交易、保税交割、人民币计价”模式</a:t>
                      </a:r>
                      <a:r>
                        <a:rPr lang="zh-CN" altLang="en-US" sz="1600" smtClean="0">
                          <a:latin typeface="+mn-ea"/>
                          <a:ea typeface="+mn-ea"/>
                        </a:rPr>
                        <a:t>）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交易品种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smtClean="0">
                          <a:latin typeface="+mn-ea"/>
                          <a:ea typeface="+mn-ea"/>
                        </a:rPr>
                        <a:t>二十号胶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交易单位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smtClean="0">
                          <a:latin typeface="+mn-ea"/>
                          <a:ea typeface="+mn-ea"/>
                        </a:rPr>
                        <a:t>10 </a:t>
                      </a:r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吨</a:t>
                      </a:r>
                      <a:r>
                        <a:rPr lang="en-US" altLang="zh-CN" sz="1600" dirty="0" smtClean="0">
                          <a:latin typeface="+mn-ea"/>
                          <a:ea typeface="+mn-ea"/>
                        </a:rPr>
                        <a:t>/</a:t>
                      </a:r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手 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报价单位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元（人民币）</a:t>
                      </a:r>
                      <a:r>
                        <a:rPr lang="en-US" altLang="zh-CN" sz="1600" dirty="0" smtClean="0">
                          <a:latin typeface="+mn-ea"/>
                          <a:ea typeface="+mn-ea"/>
                        </a:rPr>
                        <a:t>/</a:t>
                      </a:r>
                      <a:r>
                        <a:rPr lang="zh-CN" altLang="en-US" sz="1600" smtClean="0">
                          <a:latin typeface="+mn-ea"/>
                          <a:ea typeface="+mn-ea"/>
                        </a:rPr>
                        <a:t>吨 （交易报价为不含税价格）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最小变动价位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smtClean="0">
                          <a:latin typeface="+mn-ea"/>
                          <a:ea typeface="+mn-ea"/>
                        </a:rPr>
                        <a:t>5</a:t>
                      </a:r>
                      <a:r>
                        <a:rPr lang="zh-CN" altLang="en-US" sz="1600" smtClean="0">
                          <a:latin typeface="+mn-ea"/>
                          <a:ea typeface="+mn-ea"/>
                        </a:rPr>
                        <a:t>元</a:t>
                      </a:r>
                      <a:r>
                        <a:rPr lang="en-US" altLang="zh-CN" sz="1600" dirty="0" smtClean="0">
                          <a:latin typeface="+mn-ea"/>
                          <a:ea typeface="+mn-ea"/>
                        </a:rPr>
                        <a:t>/</a:t>
                      </a:r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吨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54534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每日价格波动限制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smtClean="0">
                          <a:latin typeface="+mn-ea"/>
                          <a:ea typeface="+mn-ea"/>
                        </a:rPr>
                        <a:t>不超过上</a:t>
                      </a:r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一交易日结算</a:t>
                      </a:r>
                      <a:r>
                        <a:rPr lang="zh-CN" altLang="en-US" sz="1600" smtClean="0">
                          <a:latin typeface="+mn-ea"/>
                          <a:ea typeface="+mn-ea"/>
                        </a:rPr>
                        <a:t>价</a:t>
                      </a:r>
                      <a:r>
                        <a:rPr lang="en-US" altLang="zh-CN" sz="1600" smtClean="0">
                          <a:latin typeface="+mn-ea"/>
                          <a:ea typeface="+mn-ea"/>
                        </a:rPr>
                        <a:t>±5%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最低交易保证金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合约价值</a:t>
                      </a:r>
                      <a:r>
                        <a:rPr lang="zh-CN" altLang="en-US" sz="1600" smtClean="0">
                          <a:latin typeface="+mn-ea"/>
                          <a:ea typeface="+mn-ea"/>
                        </a:rPr>
                        <a:t>的 </a:t>
                      </a:r>
                      <a:r>
                        <a:rPr lang="en-US" altLang="zh-CN" sz="1600" smtClean="0">
                          <a:latin typeface="+mn-ea"/>
                          <a:ea typeface="+mn-ea"/>
                        </a:rPr>
                        <a:t>7% 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合约交割月份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smtClean="0">
                          <a:latin typeface="+mn-ea"/>
                          <a:ea typeface="+mn-ea"/>
                        </a:rPr>
                        <a:t>1-12 </a:t>
                      </a:r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月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617905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交易时间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kern="120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上午</a:t>
                      </a:r>
                      <a:r>
                        <a:rPr lang="en-US" altLang="zh-CN" sz="1600" kern="120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9:00-11:30</a:t>
                      </a:r>
                      <a:r>
                        <a:rPr lang="zh-CN" altLang="en-US" sz="1600" kern="120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，下午</a:t>
                      </a:r>
                      <a:r>
                        <a:rPr lang="en-US" altLang="zh-CN" sz="1600" kern="120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1:30-3:00</a:t>
                      </a:r>
                      <a:r>
                        <a:rPr lang="zh-CN" altLang="en-US" sz="1600" kern="120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以及上海国际能源交易中心规定的其他交易时间</a:t>
                      </a:r>
                      <a:endParaRPr lang="zh-CN" altLang="en-US" sz="16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最后交易日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kern="120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交割月份的</a:t>
                      </a:r>
                      <a:r>
                        <a:rPr lang="en-US" altLang="zh-CN" sz="1600" kern="120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15</a:t>
                      </a:r>
                      <a:r>
                        <a:rPr lang="zh-CN" altLang="en-US" sz="1600" kern="120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日（遇国家法定节假日、休息日顺延；上海国际能源交易中心可以根据国家法定节假日、休息日调整最后交易日）</a:t>
                      </a:r>
                      <a:endParaRPr lang="zh-CN" altLang="en-US" sz="16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最后交割日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smtClean="0">
                          <a:latin typeface="+mn-ea"/>
                          <a:ea typeface="+mn-ea"/>
                        </a:rPr>
                        <a:t>最后交易日后连续</a:t>
                      </a:r>
                      <a:r>
                        <a:rPr lang="en-US" altLang="zh-CN" sz="1600" smtClean="0">
                          <a:latin typeface="+mn-ea"/>
                          <a:ea typeface="+mn-ea"/>
                        </a:rPr>
                        <a:t>5</a:t>
                      </a:r>
                      <a:r>
                        <a:rPr lang="zh-CN" altLang="en-US" sz="1600" smtClean="0">
                          <a:latin typeface="+mn-ea"/>
                          <a:ea typeface="+mn-ea"/>
                        </a:rPr>
                        <a:t>个交易日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smtClean="0">
                          <a:latin typeface="+mn-ea"/>
                          <a:ea typeface="+mn-ea"/>
                        </a:rPr>
                        <a:t>交割品质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smtClean="0">
                          <a:latin typeface="+mn-ea"/>
                          <a:ea typeface="+mn-ea"/>
                        </a:rPr>
                        <a:t>具体质量规定见上海国际能源中心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交割地点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交易所指定交割仓库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交割方式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实物交割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交易代码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smtClean="0">
                          <a:latin typeface="+mn-ea"/>
                          <a:ea typeface="+mn-ea"/>
                        </a:rPr>
                        <a:t>NR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上市交易所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smtClean="0">
                          <a:latin typeface="+mn-ea"/>
                          <a:ea typeface="+mn-ea"/>
                        </a:rPr>
                        <a:t>上海国际能源中心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576064"/>
          </a:xfrm>
        </p:spPr>
        <p:txBody>
          <a:bodyPr>
            <a:noAutofit/>
          </a:bodyPr>
          <a:lstStyle/>
          <a:p>
            <a:pPr algn="l"/>
            <a:r>
              <a:rPr lang="zh-CN" altLang="en-US" sz="32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二十号胶期货合约</a:t>
            </a:r>
            <a:r>
              <a:rPr lang="en-US" altLang="zh-CN" sz="32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—</a:t>
            </a:r>
            <a:r>
              <a:rPr lang="zh-CN" altLang="en-US" sz="32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保证金制度</a:t>
            </a:r>
            <a:endParaRPr lang="zh-CN" altLang="en-US" sz="320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  <p:pic>
        <p:nvPicPr>
          <p:cNvPr id="4" name="内容占位符 3" descr="12356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988840"/>
            <a:ext cx="8209283" cy="3096344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648072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二十号胶期货合约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-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持仓限额制度</a:t>
            </a:r>
            <a:endParaRPr lang="zh-CN" altLang="en-US" sz="280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  <p:pic>
        <p:nvPicPr>
          <p:cNvPr id="6" name="内容占位符 5" descr="aserc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556792"/>
            <a:ext cx="7992888" cy="4629085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648072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二十号胶期货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-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交割</a:t>
            </a:r>
            <a:endParaRPr lang="zh-CN" altLang="en-US" sz="280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4641379"/>
          </a:xfrm>
        </p:spPr>
        <p:txBody>
          <a:bodyPr>
            <a:normAutofit/>
          </a:bodyPr>
          <a:lstStyle/>
          <a:p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20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号胶期货合约交割采用实物交割、保税交割和仓库交割。 未到期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20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号胶期货合约可通过期货转现货的方式进行实物交收，交割双方采用期转现方式的，应提前申报并配对成功。</a:t>
            </a:r>
            <a:endParaRPr lang="zh-CN" altLang="en-US" sz="280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44008" y="5373216"/>
            <a:ext cx="33843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2600" smtClean="0">
                <a:latin typeface="阿里巴巴普惠体 L" pitchFamily="18" charset="-122"/>
                <a:ea typeface="阿里巴巴普惠体 L" pitchFamily="18" charset="-122"/>
                <a:cs typeface="阿里巴巴普惠体 L" pitchFamily="18" charset="-122"/>
              </a:rPr>
              <a:t>交易风控部编制</a:t>
            </a:r>
            <a:r>
              <a:rPr lang="en-US" altLang="zh-CN" sz="2600" smtClean="0">
                <a:latin typeface="阿里巴巴普惠体 L" pitchFamily="18" charset="-122"/>
                <a:ea typeface="阿里巴巴普惠体 L" pitchFamily="18" charset="-122"/>
                <a:cs typeface="阿里巴巴普惠体 L" pitchFamily="18" charset="-122"/>
              </a:rPr>
              <a:t>           2019</a:t>
            </a:r>
            <a:r>
              <a:rPr lang="zh-CN" altLang="en-US" sz="2600" smtClean="0">
                <a:latin typeface="阿里巴巴普惠体 L" pitchFamily="18" charset="-122"/>
                <a:ea typeface="阿里巴巴普惠体 L" pitchFamily="18" charset="-122"/>
                <a:cs typeface="阿里巴巴普惠体 L" pitchFamily="18" charset="-122"/>
              </a:rPr>
              <a:t>年</a:t>
            </a:r>
            <a:r>
              <a:rPr lang="en-US" altLang="zh-CN" sz="2600" smtClean="0">
                <a:latin typeface="阿里巴巴普惠体 L" pitchFamily="18" charset="-122"/>
                <a:ea typeface="阿里巴巴普惠体 L" pitchFamily="18" charset="-122"/>
                <a:cs typeface="阿里巴巴普惠体 L" pitchFamily="18" charset="-122"/>
              </a:rPr>
              <a:t>8</a:t>
            </a:r>
            <a:r>
              <a:rPr lang="zh-CN" altLang="en-US" sz="2600" smtClean="0">
                <a:latin typeface="阿里巴巴普惠体 L" pitchFamily="18" charset="-122"/>
                <a:ea typeface="阿里巴巴普惠体 L" pitchFamily="18" charset="-122"/>
                <a:cs typeface="阿里巴巴普惠体 L" pitchFamily="18" charset="-122"/>
              </a:rPr>
              <a:t>月</a:t>
            </a:r>
          </a:p>
          <a:p>
            <a:endParaRPr lang="zh-CN" altLang="en-US" sz="1200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4211960" y="3284984"/>
            <a:ext cx="2314600" cy="72007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CN" sz="4400" smtClean="0"/>
              <a:t>End</a:t>
            </a:r>
            <a:endParaRPr lang="zh-CN" altLang="en-US" sz="4400"/>
          </a:p>
        </p:txBody>
      </p:sp>
      <p:sp>
        <p:nvSpPr>
          <p:cNvPr id="6" name="TextBox 5"/>
          <p:cNvSpPr txBox="1"/>
          <p:nvPr/>
        </p:nvSpPr>
        <p:spPr>
          <a:xfrm>
            <a:off x="683568" y="4509120"/>
            <a:ext cx="756084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  <a:hlinkClick r:id="rId2"/>
              </a:rPr>
              <a:t>二十号胶期货交易所规则链接</a:t>
            </a:r>
            <a:endParaRPr lang="en-US" altLang="zh-CN" sz="2000" dirty="0" smtClean="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2924944"/>
            <a:ext cx="8229600" cy="3240360"/>
          </a:xfrm>
        </p:spPr>
        <p:txBody>
          <a:bodyPr/>
          <a:lstStyle/>
          <a:p>
            <a:r>
              <a:rPr lang="en-US" altLang="zh-CN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PART </a:t>
            </a:r>
            <a:r>
              <a:rPr lang="en-US" altLang="zh-CN" smtClean="0"/>
              <a:t>Ⅰ </a:t>
            </a:r>
            <a:r>
              <a:rPr lang="zh-CN" altLang="en-US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二十号胶简介</a:t>
            </a:r>
            <a:endParaRPr lang="en-US" altLang="zh-CN" smtClean="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  <a:p>
            <a:r>
              <a:rPr lang="en-US" altLang="zh-CN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PART </a:t>
            </a:r>
            <a:r>
              <a:rPr lang="en-US" altLang="zh-CN" smtClean="0"/>
              <a:t>Ⅱ </a:t>
            </a:r>
            <a:r>
              <a:rPr lang="zh-CN" altLang="en-US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二十号胶期货基础知识</a:t>
            </a:r>
            <a:endParaRPr lang="zh-CN" altLang="en-US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827584" y="2924944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en-US" altLang="zh-CN" sz="36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PART</a:t>
            </a:r>
            <a:r>
              <a:rPr lang="en-US" altLang="zh-CN" sz="3600" b="0" smtClean="0">
                <a:latin typeface="+mn-lt"/>
                <a:ea typeface="+mn-ea"/>
                <a:cs typeface="+mn-cs"/>
              </a:rPr>
              <a:t> Ⅰ</a:t>
            </a:r>
            <a:r>
              <a:rPr lang="zh-CN" altLang="en-US" sz="3600" b="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二十号胶简介</a:t>
            </a:r>
            <a:endParaRPr lang="zh-CN" altLang="en-US" sz="3600" b="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zh-CN" altLang="en-US" smtClean="0"/>
              <a:t>二十号胶是天然橡胶的一种，是标准制法生产的标准胶。</a:t>
            </a:r>
            <a:endParaRPr lang="en-US" altLang="zh-CN" smtClean="0"/>
          </a:p>
          <a:p>
            <a:endParaRPr lang="zh-CN" altLang="en-US"/>
          </a:p>
        </p:txBody>
      </p:sp>
      <p:pic>
        <p:nvPicPr>
          <p:cNvPr id="7" name="图片 6" descr="as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204864"/>
            <a:ext cx="6608748" cy="417646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648072"/>
          </a:xfrm>
        </p:spPr>
        <p:txBody>
          <a:bodyPr>
            <a:normAutofit/>
          </a:bodyPr>
          <a:lstStyle/>
          <a:p>
            <a:pPr algn="l"/>
            <a:r>
              <a:rPr lang="zh-CN" altLang="en-US" sz="32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二十号胶用途</a:t>
            </a:r>
            <a:endParaRPr lang="zh-CN" altLang="en-US" sz="320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二十号胶主要用于生产轮胎。全球约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70%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的天然橡胶用于轮胎制造，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10%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用于橡胶管带，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10%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用于鞋材， 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10%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用于其他橡胶制品。轮胎制造所使用的天然橡胶中，约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80%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为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20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号胶。</a:t>
            </a:r>
            <a:endParaRPr lang="zh-CN" altLang="en-US" sz="280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648072"/>
          </a:xfrm>
        </p:spPr>
        <p:txBody>
          <a:bodyPr>
            <a:normAutofit/>
          </a:bodyPr>
          <a:lstStyle/>
          <a:p>
            <a:pPr algn="l"/>
            <a:r>
              <a:rPr lang="zh-CN" altLang="en-US" sz="32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国际二十号胶市场概况</a:t>
            </a:r>
            <a:r>
              <a:rPr lang="en-US" altLang="zh-CN" sz="32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—</a:t>
            </a:r>
            <a:r>
              <a:rPr lang="zh-CN" altLang="en-US" sz="32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生产情况</a:t>
            </a:r>
            <a:endParaRPr lang="zh-CN" altLang="en-US" sz="320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全球天然橡胶产品中，标准胶、烟胶片、乳胶占比分别约为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70%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、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15%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、 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15%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。在标准胶中，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20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号胶占比约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90%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。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2018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年，全球生产天然橡胶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1387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万 吨，其中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20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号胶约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873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万吨，占全球天然橡胶产量的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63%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。</a:t>
            </a:r>
            <a:endParaRPr lang="en-US" altLang="zh-CN" sz="2800" smtClean="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  <a:p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天然橡胶的主产区在东南亚，其中泰国、印度尼西亚、马来西亚三国在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2018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年天然橡 胶产量分别为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515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、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349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、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60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万吨，占全球天然橡胶总产量的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67%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，其中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20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号胶 产量分别为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295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、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338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、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45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万吨，占全球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20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号胶总产量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78%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648072"/>
          </a:xfrm>
        </p:spPr>
        <p:txBody>
          <a:bodyPr>
            <a:normAutofit/>
          </a:bodyPr>
          <a:lstStyle/>
          <a:p>
            <a:pPr algn="l"/>
            <a:r>
              <a:rPr lang="zh-CN" altLang="en-US" sz="32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国际二十号胶市场概况</a:t>
            </a:r>
            <a:r>
              <a:rPr lang="en-US" altLang="zh-CN" sz="32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—</a:t>
            </a:r>
            <a:r>
              <a:rPr lang="zh-CN" altLang="en-US" sz="32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消费情况</a:t>
            </a:r>
            <a:endParaRPr lang="zh-CN" altLang="en-US" sz="32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3672408"/>
          </a:xfrm>
        </p:spPr>
        <p:txBody>
          <a:bodyPr>
            <a:normAutofit/>
          </a:bodyPr>
          <a:lstStyle/>
          <a:p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2018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年，全球消费天然橡胶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1381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万吨，其中消费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20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号胶约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829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万吨。中国、 欧洲、东亚（包括日本和韩国）、印度和美国是前五大消费国（地区），分别消 费天然橡胶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550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、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124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、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107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、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122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、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101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万吨，占总消费量的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73%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。全球约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70%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的 天然橡胶用于轮胎制造，其中约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80%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使用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20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号胶。</a:t>
            </a:r>
            <a:endParaRPr lang="zh-CN" altLang="en-US" sz="280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648072"/>
          </a:xfrm>
        </p:spPr>
        <p:txBody>
          <a:bodyPr>
            <a:normAutofit/>
          </a:bodyPr>
          <a:lstStyle/>
          <a:p>
            <a:pPr algn="l"/>
            <a:r>
              <a:rPr lang="zh-CN" altLang="en-US" sz="32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国际二十号胶市场概况</a:t>
            </a:r>
            <a:r>
              <a:rPr lang="en-US" altLang="zh-CN" sz="32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—</a:t>
            </a:r>
            <a:r>
              <a:rPr lang="zh-CN" altLang="en-US" sz="32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国际期货市场</a:t>
            </a:r>
            <a:endParaRPr lang="zh-CN" altLang="en-US" sz="32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国际上开展天然橡胶期货交易的主要交易所是日本东京商品交易所 （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TOCOM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）、新加坡交易所（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SGX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）、泰国期货交易所（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TFEX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）和印度国家大 宗商品交易所（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NMCE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），四家交易所均开展烟胶片期货交易。其中开展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20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号胶 期货交易的是新加坡交易所（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SGX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）和日本东京商品交易所（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TOCOM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）。</a:t>
            </a:r>
            <a:endParaRPr lang="en-US" altLang="zh-CN" sz="2800" smtClean="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  <a:p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目前，新加坡交易所（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SGX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）的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20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号胶期货是全球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20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号胶定价的主要参 考标准。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648072"/>
          </a:xfrm>
        </p:spPr>
        <p:txBody>
          <a:bodyPr>
            <a:normAutofit/>
          </a:bodyPr>
          <a:lstStyle/>
          <a:p>
            <a:pPr algn="l"/>
            <a:r>
              <a:rPr lang="zh-CN" altLang="en-US" sz="32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我国二十号胶市场概况</a:t>
            </a:r>
            <a:r>
              <a:rPr lang="en-US" altLang="zh-CN" sz="32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—</a:t>
            </a:r>
            <a:r>
              <a:rPr lang="zh-CN" altLang="en-US" sz="32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生产情况</a:t>
            </a:r>
            <a:endParaRPr lang="zh-CN" altLang="en-US" sz="320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我国天然橡胶加工主要以胶园胶乳为原料，生产以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SCR WF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胶（全乳胶）为 主导产品的各种标准橡胶，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20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号胶产量占比较小。</a:t>
            </a:r>
            <a:endParaRPr lang="zh-CN" altLang="en-US" sz="280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1066</Words>
  <Application>Microsoft Office PowerPoint</Application>
  <PresentationFormat>全屏显示(4:3)</PresentationFormat>
  <Paragraphs>66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4" baseType="lpstr">
      <vt:lpstr>阿里巴巴普惠体 L</vt:lpstr>
      <vt:lpstr>阿里巴巴普惠体 R</vt:lpstr>
      <vt:lpstr>宋体</vt:lpstr>
      <vt:lpstr>Arial</vt:lpstr>
      <vt:lpstr>Calibri</vt:lpstr>
      <vt:lpstr>Office 主题</vt:lpstr>
      <vt:lpstr>二十号胶期货简介</vt:lpstr>
      <vt:lpstr>PowerPoint 演示文稿</vt:lpstr>
      <vt:lpstr>PART Ⅰ二十号胶简介</vt:lpstr>
      <vt:lpstr>PowerPoint 演示文稿</vt:lpstr>
      <vt:lpstr>二十号胶用途</vt:lpstr>
      <vt:lpstr>国际二十号胶市场概况—生产情况</vt:lpstr>
      <vt:lpstr>国际二十号胶市场概况—消费情况</vt:lpstr>
      <vt:lpstr>国际二十号胶市场概况—国际期货市场</vt:lpstr>
      <vt:lpstr>我国二十号胶市场概况—生产情况</vt:lpstr>
      <vt:lpstr>我国二十号胶市场概况—消费情况</vt:lpstr>
      <vt:lpstr>我国二十号胶市场概况—贸易流通情况</vt:lpstr>
      <vt:lpstr>二十号胶价格影响因素</vt:lpstr>
      <vt:lpstr>PART Ⅱ 二十号胶期货基础知识 </vt:lpstr>
      <vt:lpstr>PowerPoint 演示文稿</vt:lpstr>
      <vt:lpstr>二十号胶期货合约—保证金制度</vt:lpstr>
      <vt:lpstr>二十号胶期货合约-持仓限额制度</vt:lpstr>
      <vt:lpstr>二十号胶期货-交割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相册</dc:title>
  <dc:creator>mazengwei</dc:creator>
  <cp:lastModifiedBy>tianhong</cp:lastModifiedBy>
  <cp:revision>66</cp:revision>
  <dcterms:created xsi:type="dcterms:W3CDTF">2018-10-31T06:49:31Z</dcterms:created>
  <dcterms:modified xsi:type="dcterms:W3CDTF">2019-08-12T03:05:49Z</dcterms:modified>
</cp:coreProperties>
</file>